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handoutMasterIdLst>
    <p:handoutMasterId r:id="rId11"/>
  </p:handoutMasterIdLst>
  <p:sldIdLst>
    <p:sldId id="295" r:id="rId2"/>
    <p:sldId id="279" r:id="rId3"/>
    <p:sldId id="281" r:id="rId4"/>
    <p:sldId id="280" r:id="rId5"/>
    <p:sldId id="282" r:id="rId6"/>
    <p:sldId id="283" r:id="rId7"/>
    <p:sldId id="284" r:id="rId8"/>
    <p:sldId id="289" r:id="rId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(234)</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11/18/2020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(234)</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11/18/2020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C0FF71C-B402-46BF-AE09-912C614968BE}"/>
              </a:ext>
            </a:extLst>
          </p:cNvPr>
          <p:cNvSpPr>
            <a:spLocks noGrp="1"/>
          </p:cNvSpPr>
          <p:nvPr>
            <p:ph type="dt" idx="1"/>
          </p:nvPr>
        </p:nvSpPr>
        <p:spPr/>
        <p:txBody>
          <a:bodyPr/>
          <a:lstStyle/>
          <a:p>
            <a:r>
              <a:rPr lang="en-US"/>
              <a:t>11/18/2020 pm</a:t>
            </a:r>
          </a:p>
        </p:txBody>
      </p:sp>
      <p:sp>
        <p:nvSpPr>
          <p:cNvPr id="6" name="Footer Placeholder 5">
            <a:extLst>
              <a:ext uri="{FF2B5EF4-FFF2-40B4-BE49-F238E27FC236}">
                <a16:creationId xmlns:a16="http://schemas.microsoft.com/office/drawing/2014/main" id="{AEFDC4D1-B87C-4C0A-B28A-A4A7763CFF47}"/>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753F85F-43C9-4096-ACB6-6E5D99289929}"/>
              </a:ext>
            </a:extLst>
          </p:cNvPr>
          <p:cNvSpPr>
            <a:spLocks noGrp="1"/>
          </p:cNvSpPr>
          <p:nvPr>
            <p:ph type="hdr" sz="quarter"/>
          </p:nvPr>
        </p:nvSpPr>
        <p:spPr/>
        <p:txBody>
          <a:bodyPr/>
          <a:lstStyle/>
          <a:p>
            <a:r>
              <a:rPr lang="en-US"/>
              <a:t>Class – The Life Of Christ (234)</a:t>
            </a:r>
          </a:p>
        </p:txBody>
      </p:sp>
    </p:spTree>
    <p:extLst>
      <p:ext uri="{BB962C8B-B14F-4D97-AF65-F5344CB8AC3E}">
        <p14:creationId xmlns:p14="http://schemas.microsoft.com/office/powerpoint/2010/main" val="2260327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Remember the three points of discipleship In Matthew 16:24, denial, sacrifice and active service to the point that you lose your life. </a:t>
            </a:r>
          </a:p>
          <a:p>
            <a:pPr algn="l"/>
            <a:r>
              <a:rPr lang="en-US" sz="1000" dirty="0"/>
              <a:t>There’s no turning back when we realize that the journey is harder than we thought it would be. </a:t>
            </a:r>
          </a:p>
          <a:p>
            <a:pPr algn="l"/>
            <a:r>
              <a:rPr lang="en-US" sz="1000" dirty="0"/>
              <a:t>Such a statement by this scribe is somewhat like handing someone a blank signed check.</a:t>
            </a:r>
          </a:p>
          <a:p>
            <a:pPr algn="l"/>
            <a:r>
              <a:rPr lang="en-US" sz="1000" dirty="0"/>
              <a:t>Matthew’s account describes Jesus as “Teacher”. “Lord” is not in the Greek as noted in the KJV &amp; NKJV.</a:t>
            </a:r>
          </a:p>
          <a:p>
            <a:pPr algn="l"/>
            <a:r>
              <a:rPr lang="en-US" sz="1000" dirty="0"/>
              <a:t>“Wherever” Jesus went would include the cross and laying down His life.</a:t>
            </a: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6C42FFDA-CBE6-43B4-A020-C4829DE038C4}"/>
              </a:ext>
            </a:extLst>
          </p:cNvPr>
          <p:cNvSpPr>
            <a:spLocks noGrp="1"/>
          </p:cNvSpPr>
          <p:nvPr>
            <p:ph type="dt" idx="1"/>
          </p:nvPr>
        </p:nvSpPr>
        <p:spPr/>
        <p:txBody>
          <a:bodyPr/>
          <a:lstStyle/>
          <a:p>
            <a:r>
              <a:rPr lang="en-US"/>
              <a:t>11/18/2020 pm</a:t>
            </a:r>
          </a:p>
        </p:txBody>
      </p:sp>
      <p:sp>
        <p:nvSpPr>
          <p:cNvPr id="6" name="Footer Placeholder 5">
            <a:extLst>
              <a:ext uri="{FF2B5EF4-FFF2-40B4-BE49-F238E27FC236}">
                <a16:creationId xmlns:a16="http://schemas.microsoft.com/office/drawing/2014/main" id="{09ED67A8-49D5-4DF9-A4A2-C503F1C57B65}"/>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69E29054-8E42-404D-890E-82F40361106C}"/>
              </a:ext>
            </a:extLst>
          </p:cNvPr>
          <p:cNvSpPr>
            <a:spLocks noGrp="1"/>
          </p:cNvSpPr>
          <p:nvPr>
            <p:ph type="hdr" sz="quarter"/>
          </p:nvPr>
        </p:nvSpPr>
        <p:spPr/>
        <p:txBody>
          <a:bodyPr/>
          <a:lstStyle/>
          <a:p>
            <a:r>
              <a:rPr lang="en-US"/>
              <a:t>Class – The Life Of Christ (234)</a:t>
            </a:r>
          </a:p>
        </p:txBody>
      </p:sp>
    </p:spTree>
    <p:extLst>
      <p:ext uri="{BB962C8B-B14F-4D97-AF65-F5344CB8AC3E}">
        <p14:creationId xmlns:p14="http://schemas.microsoft.com/office/powerpoint/2010/main" val="1146112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Remember the three points of discipleship In Matthew 16:24, denial, sacrifice and active service to the point that you lose your life. </a:t>
            </a:r>
          </a:p>
          <a:p>
            <a:pPr algn="l"/>
            <a:r>
              <a:rPr lang="en-US" sz="1000" dirty="0"/>
              <a:t>There’s no turning back when we realize that the journey is harder than we thought it would be. </a:t>
            </a:r>
          </a:p>
          <a:p>
            <a:pPr algn="l"/>
            <a:r>
              <a:rPr lang="en-US" sz="1000" dirty="0"/>
              <a:t>Such a statement by this scribe is somewhat like handing someone a blank signed check.</a:t>
            </a:r>
          </a:p>
          <a:p>
            <a:pPr algn="l"/>
            <a:r>
              <a:rPr lang="en-US" sz="1000" dirty="0"/>
              <a:t>Matthew’s account describes Jesus as “Teacher”. “Lord” is not in the Greek as noted in the KJV &amp; NKJV.</a:t>
            </a:r>
          </a:p>
          <a:p>
            <a:pPr algn="l"/>
            <a:r>
              <a:rPr lang="en-US" sz="1000" dirty="0"/>
              <a:t>“Wherever” Jesus went would include the cross and laying down His life.</a:t>
            </a:r>
          </a:p>
          <a:p>
            <a:pPr algn="l"/>
            <a:endParaRPr lang="en-US" sz="1000" dirty="0"/>
          </a:p>
          <a:p>
            <a:pPr algn="l"/>
            <a:r>
              <a:rPr lang="en-US" sz="1000" dirty="0"/>
              <a:t>Cost: Luke 9:23; Acts 19:19</a:t>
            </a:r>
          </a:p>
          <a:p>
            <a:pPr algn="l"/>
            <a:r>
              <a:rPr lang="en-US" sz="1000" dirty="0"/>
              <a:t>Content: Hebrews 13:5; 1 Timothy 6:6-8; 2 Cor. 12:10</a:t>
            </a: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00168D61-31B4-4006-9A70-D37FC02A1810}"/>
              </a:ext>
            </a:extLst>
          </p:cNvPr>
          <p:cNvSpPr>
            <a:spLocks noGrp="1"/>
          </p:cNvSpPr>
          <p:nvPr>
            <p:ph type="dt" idx="1"/>
          </p:nvPr>
        </p:nvSpPr>
        <p:spPr/>
        <p:txBody>
          <a:bodyPr/>
          <a:lstStyle/>
          <a:p>
            <a:r>
              <a:rPr lang="en-US"/>
              <a:t>11/18/2020 pm</a:t>
            </a:r>
          </a:p>
        </p:txBody>
      </p:sp>
      <p:sp>
        <p:nvSpPr>
          <p:cNvPr id="6" name="Footer Placeholder 5">
            <a:extLst>
              <a:ext uri="{FF2B5EF4-FFF2-40B4-BE49-F238E27FC236}">
                <a16:creationId xmlns:a16="http://schemas.microsoft.com/office/drawing/2014/main" id="{2EF0713E-1706-4DF6-A7D1-EA87E8CCD28F}"/>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CCFB1B73-5EA2-487E-96A8-9F4CC7A4624C}"/>
              </a:ext>
            </a:extLst>
          </p:cNvPr>
          <p:cNvSpPr>
            <a:spLocks noGrp="1"/>
          </p:cNvSpPr>
          <p:nvPr>
            <p:ph type="hdr" sz="quarter"/>
          </p:nvPr>
        </p:nvSpPr>
        <p:spPr/>
        <p:txBody>
          <a:bodyPr/>
          <a:lstStyle/>
          <a:p>
            <a:r>
              <a:rPr lang="en-US"/>
              <a:t>Class – The Life Of Christ (234)</a:t>
            </a:r>
          </a:p>
        </p:txBody>
      </p:sp>
    </p:spTree>
    <p:extLst>
      <p:ext uri="{BB962C8B-B14F-4D97-AF65-F5344CB8AC3E}">
        <p14:creationId xmlns:p14="http://schemas.microsoft.com/office/powerpoint/2010/main" val="3442545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Why would you leave everything to follow someone else? (Do we trust Him? (Matthew 19:27) </a:t>
            </a:r>
          </a:p>
          <a:p>
            <a:pPr algn="l"/>
            <a:r>
              <a:rPr lang="en-US" sz="1000" dirty="0"/>
              <a:t>Why did Peter follow the angel in Acts 12?</a:t>
            </a:r>
          </a:p>
          <a:p>
            <a:pPr algn="l"/>
            <a:endParaRPr lang="en-US" sz="1000" dirty="0"/>
          </a:p>
          <a:p>
            <a:pPr algn="l"/>
            <a:r>
              <a:rPr lang="en-US" sz="1000" dirty="0"/>
              <a:t>Speculation about the “father” to be buried? Already dead? About to die? We don’t know. </a:t>
            </a:r>
          </a:p>
          <a:p>
            <a:pPr algn="l"/>
            <a:endParaRPr lang="en-US" sz="1000" dirty="0"/>
          </a:p>
          <a:p>
            <a:pPr defTabSz="977436"/>
            <a:r>
              <a:rPr lang="en-US" sz="1000" dirty="0"/>
              <a:t>There are going to be some hard challenges to our discipleship. </a:t>
            </a:r>
          </a:p>
          <a:p>
            <a:pPr algn="l"/>
            <a:endParaRPr lang="en-US" sz="1000" dirty="0"/>
          </a:p>
          <a:p>
            <a:pPr algn="l"/>
            <a:r>
              <a:rPr lang="en-US" sz="1000" b="1" i="1" dirty="0"/>
              <a:t>Be less concerned about the physically dead than you are the spiritually dead.</a:t>
            </a:r>
          </a:p>
          <a:p>
            <a:pPr algn="l"/>
            <a:endParaRPr lang="en-US" sz="1000" b="1" i="1" dirty="0"/>
          </a:p>
          <a:p>
            <a:pPr algn="l"/>
            <a:r>
              <a:rPr lang="en-US" sz="1000" b="1" i="1" dirty="0"/>
              <a:t>How can we objectively look at our lives and determine in practicality what we’re putting first?</a:t>
            </a:r>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7A87F1C4-560A-43FA-9A05-BAC0BDE2EA39}"/>
              </a:ext>
            </a:extLst>
          </p:cNvPr>
          <p:cNvSpPr>
            <a:spLocks noGrp="1"/>
          </p:cNvSpPr>
          <p:nvPr>
            <p:ph type="dt" idx="1"/>
          </p:nvPr>
        </p:nvSpPr>
        <p:spPr/>
        <p:txBody>
          <a:bodyPr/>
          <a:lstStyle/>
          <a:p>
            <a:r>
              <a:rPr lang="en-US"/>
              <a:t>11/18/2020 pm</a:t>
            </a:r>
          </a:p>
        </p:txBody>
      </p:sp>
      <p:sp>
        <p:nvSpPr>
          <p:cNvPr id="6" name="Footer Placeholder 5">
            <a:extLst>
              <a:ext uri="{FF2B5EF4-FFF2-40B4-BE49-F238E27FC236}">
                <a16:creationId xmlns:a16="http://schemas.microsoft.com/office/drawing/2014/main" id="{501CEA8D-B9CF-4B5F-9636-A2AB307F310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7CD575EB-631B-4104-8B67-1DAA7F9DB030}"/>
              </a:ext>
            </a:extLst>
          </p:cNvPr>
          <p:cNvSpPr>
            <a:spLocks noGrp="1"/>
          </p:cNvSpPr>
          <p:nvPr>
            <p:ph type="hdr" sz="quarter"/>
          </p:nvPr>
        </p:nvSpPr>
        <p:spPr/>
        <p:txBody>
          <a:bodyPr/>
          <a:lstStyle/>
          <a:p>
            <a:r>
              <a:rPr lang="en-US"/>
              <a:t>Class – The Life Of Christ (234)</a:t>
            </a:r>
          </a:p>
        </p:txBody>
      </p:sp>
    </p:spTree>
    <p:extLst>
      <p:ext uri="{BB962C8B-B14F-4D97-AF65-F5344CB8AC3E}">
        <p14:creationId xmlns:p14="http://schemas.microsoft.com/office/powerpoint/2010/main" val="4134810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Why would you leave everything to follow someone else? Why did Peter follow the angel in Acts 12?</a:t>
            </a:r>
          </a:p>
          <a:p>
            <a:pPr algn="l"/>
            <a:endParaRPr lang="en-US" sz="1000" dirty="0"/>
          </a:p>
          <a:p>
            <a:pPr algn="l"/>
            <a:r>
              <a:rPr lang="en-US" sz="1000" dirty="0"/>
              <a:t>Speculation about the “father” to be buried? Already dead? About to die? We don’t know. </a:t>
            </a:r>
          </a:p>
          <a:p>
            <a:pPr algn="l"/>
            <a:endParaRPr lang="en-US" sz="1000" dirty="0"/>
          </a:p>
          <a:p>
            <a:pPr defTabSz="977436">
              <a:defRPr/>
            </a:pPr>
            <a:r>
              <a:rPr lang="en-US" sz="1000" dirty="0"/>
              <a:t>There are going to be some hard challenges to our discipleship. </a:t>
            </a:r>
          </a:p>
          <a:p>
            <a:pPr algn="l"/>
            <a:endParaRPr lang="en-US" sz="1000" dirty="0"/>
          </a:p>
          <a:p>
            <a:pPr algn="l"/>
            <a:r>
              <a:rPr lang="en-US" sz="1000" b="1" i="1" dirty="0"/>
              <a:t>Be less concerned about the physically dead than you are the spiritually dead. (Opportunity costs)</a:t>
            </a:r>
          </a:p>
          <a:p>
            <a:pPr algn="l"/>
            <a:endParaRPr lang="en-US" sz="1000" b="1" i="1" dirty="0"/>
          </a:p>
          <a:p>
            <a:pPr algn="l"/>
            <a:r>
              <a:rPr lang="en-US" sz="1000" dirty="0"/>
              <a:t>There are some temporal matters we may not get to if we’re consumed by our discipleship to the Lord. </a:t>
            </a: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7835099-8BB2-47CA-9F53-6F7E6BD6295F}"/>
              </a:ext>
            </a:extLst>
          </p:cNvPr>
          <p:cNvSpPr>
            <a:spLocks noGrp="1"/>
          </p:cNvSpPr>
          <p:nvPr>
            <p:ph type="dt" idx="1"/>
          </p:nvPr>
        </p:nvSpPr>
        <p:spPr/>
        <p:txBody>
          <a:bodyPr/>
          <a:lstStyle/>
          <a:p>
            <a:r>
              <a:rPr lang="en-US"/>
              <a:t>11/18/2020 pm</a:t>
            </a:r>
          </a:p>
        </p:txBody>
      </p:sp>
      <p:sp>
        <p:nvSpPr>
          <p:cNvPr id="6" name="Footer Placeholder 5">
            <a:extLst>
              <a:ext uri="{FF2B5EF4-FFF2-40B4-BE49-F238E27FC236}">
                <a16:creationId xmlns:a16="http://schemas.microsoft.com/office/drawing/2014/main" id="{02CAAEAC-E3EA-40B2-A934-E7FC77C3FECD}"/>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5C19AF02-BA89-425D-97F1-B7FE33FCB699}"/>
              </a:ext>
            </a:extLst>
          </p:cNvPr>
          <p:cNvSpPr>
            <a:spLocks noGrp="1"/>
          </p:cNvSpPr>
          <p:nvPr>
            <p:ph type="hdr" sz="quarter"/>
          </p:nvPr>
        </p:nvSpPr>
        <p:spPr/>
        <p:txBody>
          <a:bodyPr/>
          <a:lstStyle/>
          <a:p>
            <a:r>
              <a:rPr lang="en-US"/>
              <a:t>Class – The Life Of Christ (234)</a:t>
            </a:r>
          </a:p>
        </p:txBody>
      </p:sp>
    </p:spTree>
    <p:extLst>
      <p:ext uri="{BB962C8B-B14F-4D97-AF65-F5344CB8AC3E}">
        <p14:creationId xmlns:p14="http://schemas.microsoft.com/office/powerpoint/2010/main" val="1112268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1 Kings 19:19-21 - “The words "what have I done to thee?" can only mean</a:t>
            </a:r>
            <a:r>
              <a:rPr lang="en-US" sz="1000" b="1" dirty="0"/>
              <a:t>, I have not wanted to put any constraint upon thee, but leave it to thy free will to decide in </a:t>
            </a:r>
            <a:r>
              <a:rPr lang="en-US" sz="1000" b="1" dirty="0" err="1"/>
              <a:t>favour</a:t>
            </a:r>
            <a:r>
              <a:rPr lang="en-US" sz="1000" b="1" dirty="0"/>
              <a:t> of the prophetic calling</a:t>
            </a:r>
            <a:r>
              <a:rPr lang="en-US" sz="1000" dirty="0"/>
              <a:t>.” (from Keil and </a:t>
            </a:r>
            <a:r>
              <a:rPr lang="en-US" sz="1000" dirty="0" err="1"/>
              <a:t>Delitzsch</a:t>
            </a:r>
            <a:r>
              <a:rPr lang="en-US" sz="1000" dirty="0"/>
              <a:t> Commentary on the Old Testament.) Elijah, you’re not accountable to me but to God.</a:t>
            </a:r>
          </a:p>
          <a:p>
            <a:pPr algn="l"/>
            <a:endParaRPr lang="en-US" sz="1000" dirty="0"/>
          </a:p>
          <a:p>
            <a:pPr algn="l" fontAlgn="base"/>
            <a:r>
              <a:rPr lang="en-US" sz="1000" b="1" dirty="0">
                <a:solidFill>
                  <a:srgbClr val="404040"/>
                </a:solidFill>
              </a:rPr>
              <a:t>The story of Elijah and Elisha</a:t>
            </a:r>
            <a:endParaRPr lang="en-US" sz="1000" dirty="0">
              <a:solidFill>
                <a:srgbClr val="404040"/>
              </a:solidFill>
            </a:endParaRPr>
          </a:p>
          <a:p>
            <a:pPr algn="l" fontAlgn="base"/>
            <a:r>
              <a:rPr lang="en-US" sz="1000" dirty="0">
                <a:solidFill>
                  <a:srgbClr val="404040"/>
                </a:solidFill>
              </a:rPr>
              <a:t>Elisha let go of his physical plow and to hold the spiritual plow that God has called him to do.</a:t>
            </a:r>
          </a:p>
          <a:p>
            <a:pPr algn="l" fontAlgn="base"/>
            <a:r>
              <a:rPr lang="en-US" sz="1000" dirty="0">
                <a:solidFill>
                  <a:srgbClr val="404040"/>
                </a:solidFill>
              </a:rPr>
              <a:t>Elisha’s response was incredible. He “took a yoke of oxen and slaughtered them and boiled their flesh, using the oxen’s equipment, and gave it to the people, and they ate. Then he arose and followed Elijah, and became his servant” (verse 21).</a:t>
            </a:r>
          </a:p>
          <a:p>
            <a:pPr algn="l" fontAlgn="base"/>
            <a:r>
              <a:rPr lang="en-US" sz="1000" b="1" dirty="0">
                <a:solidFill>
                  <a:srgbClr val="404040"/>
                </a:solidFill>
              </a:rPr>
              <a:t>In an agricultural society, it is unthinkable to kill your only source of income.</a:t>
            </a:r>
            <a:r>
              <a:rPr lang="en-US" sz="1000" dirty="0">
                <a:solidFill>
                  <a:srgbClr val="404040"/>
                </a:solidFill>
              </a:rPr>
              <a:t> Elisha is ready to forsake everything just to answer the call of God! He made it clear to everyone that he doesn’t intend to go back to his “old life.”</a:t>
            </a:r>
          </a:p>
          <a:p>
            <a:pPr algn="l" fontAlgn="base"/>
            <a:r>
              <a:rPr lang="en-US" sz="1000" dirty="0">
                <a:solidFill>
                  <a:srgbClr val="404040"/>
                </a:solidFill>
              </a:rPr>
              <a:t>This is the type of commitment God expects from us, Christians. </a:t>
            </a:r>
            <a:r>
              <a:rPr lang="en-US" sz="1000" b="1" dirty="0">
                <a:solidFill>
                  <a:srgbClr val="404040"/>
                </a:solidFill>
              </a:rPr>
              <a:t>We must be ready to let go of everything if we are to obey God’s will for us</a:t>
            </a:r>
            <a:r>
              <a:rPr lang="en-US" sz="1000" dirty="0">
                <a:solidFill>
                  <a:srgbClr val="404040"/>
                </a:solidFill>
              </a:rPr>
              <a:t>. </a:t>
            </a:r>
            <a:r>
              <a:rPr lang="en-US" sz="1000" b="1" dirty="0">
                <a:solidFill>
                  <a:srgbClr val="404040"/>
                </a:solidFill>
              </a:rPr>
              <a:t>The good news is when we put our complete trust in God, He will never forsake us nor leave us. We can have the assurance that God will supply all our needs</a:t>
            </a:r>
            <a:r>
              <a:rPr lang="en-US" sz="1000" dirty="0">
                <a:solidFill>
                  <a:srgbClr val="404040"/>
                </a:solidFill>
              </a:rPr>
              <a:t>.</a:t>
            </a:r>
          </a:p>
          <a:p>
            <a:pPr algn="l"/>
            <a:endParaRPr lang="en-US" sz="1000" dirty="0"/>
          </a:p>
          <a:p>
            <a:pPr algn="l"/>
            <a:endParaRPr lang="en-US" sz="1000" dirty="0"/>
          </a:p>
          <a:p>
            <a:pPr algn="l"/>
            <a:r>
              <a:rPr lang="en-US" sz="1000" dirty="0"/>
              <a:t>What type of “good bye”? What type of influence would his family and friends have upon him? </a:t>
            </a: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C435EFA2-E4C4-4506-A706-9D0428ED2A71}"/>
              </a:ext>
            </a:extLst>
          </p:cNvPr>
          <p:cNvSpPr>
            <a:spLocks noGrp="1"/>
          </p:cNvSpPr>
          <p:nvPr>
            <p:ph type="dt" idx="1"/>
          </p:nvPr>
        </p:nvSpPr>
        <p:spPr/>
        <p:txBody>
          <a:bodyPr/>
          <a:lstStyle/>
          <a:p>
            <a:r>
              <a:rPr lang="en-US"/>
              <a:t>11/18/2020 pm</a:t>
            </a:r>
          </a:p>
        </p:txBody>
      </p:sp>
      <p:sp>
        <p:nvSpPr>
          <p:cNvPr id="6" name="Footer Placeholder 5">
            <a:extLst>
              <a:ext uri="{FF2B5EF4-FFF2-40B4-BE49-F238E27FC236}">
                <a16:creationId xmlns:a16="http://schemas.microsoft.com/office/drawing/2014/main" id="{CDB97982-90AC-4F33-919B-42666EDD2E9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49B2D5B2-6C93-4FA8-84ED-078676E053AB}"/>
              </a:ext>
            </a:extLst>
          </p:cNvPr>
          <p:cNvSpPr>
            <a:spLocks noGrp="1"/>
          </p:cNvSpPr>
          <p:nvPr>
            <p:ph type="hdr" sz="quarter"/>
          </p:nvPr>
        </p:nvSpPr>
        <p:spPr/>
        <p:txBody>
          <a:bodyPr/>
          <a:lstStyle/>
          <a:p>
            <a:r>
              <a:rPr lang="en-US"/>
              <a:t>Class – The Life Of Christ (234)</a:t>
            </a:r>
          </a:p>
        </p:txBody>
      </p:sp>
    </p:spTree>
    <p:extLst>
      <p:ext uri="{BB962C8B-B14F-4D97-AF65-F5344CB8AC3E}">
        <p14:creationId xmlns:p14="http://schemas.microsoft.com/office/powerpoint/2010/main" val="2087229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000" dirty="0"/>
              <a:t>Regret - when the cost becomes more than we thought.</a:t>
            </a:r>
          </a:p>
          <a:p>
            <a:pPr algn="l"/>
            <a:endParaRPr lang="en-US" sz="1000" dirty="0"/>
          </a:p>
          <a:p>
            <a:pPr algn="l"/>
            <a:r>
              <a:rPr lang="en-US" sz="1000" dirty="0"/>
              <a:t>Ever think Noah was tempted to “look back”? What about Moses? (Heb. 11:24) </a:t>
            </a:r>
          </a:p>
          <a:p>
            <a:pPr algn="l"/>
            <a:endParaRPr lang="en-US" sz="1000" dirty="0"/>
          </a:p>
          <a:p>
            <a:pPr algn="l"/>
            <a:r>
              <a:rPr lang="en-US" sz="1000" dirty="0"/>
              <a:t>Matt 19:27, “Behold, we have left everything and followed You; what then will there be for us?” </a:t>
            </a:r>
          </a:p>
          <a:p>
            <a:pPr algn="l"/>
            <a:endParaRPr lang="en-US" sz="1000" dirty="0"/>
          </a:p>
          <a:p>
            <a:pPr algn="l"/>
            <a:r>
              <a:rPr lang="en-US" sz="1000" dirty="0"/>
              <a:t>Don’t forget about: Prov 4:25-26, “Let your eyes look directly ahead and let your gaze be fixed straight in front of you. </a:t>
            </a:r>
          </a:p>
          <a:p>
            <a:pPr algn="l"/>
            <a:r>
              <a:rPr lang="en-US" sz="1000" dirty="0"/>
              <a:t>26 Watch the path of your feet And all your ways will be established.”</a:t>
            </a:r>
          </a:p>
          <a:p>
            <a:pPr algn="l"/>
            <a:endParaRPr lang="en-US" sz="1000" dirty="0"/>
          </a:p>
          <a:p>
            <a:pPr algn="l"/>
            <a:r>
              <a:rPr lang="en-US" sz="1000" dirty="0"/>
              <a:t>Numbers 14:1-4 -&gt; Numbers 11:4; Exodus 16:3 - </a:t>
            </a:r>
            <a:r>
              <a:rPr lang="en-US" sz="1000" b="1" dirty="0"/>
              <a:t>It robs us of our courage and zeal. </a:t>
            </a:r>
          </a:p>
          <a:p>
            <a:pPr algn="l"/>
            <a:endParaRPr lang="en-US" sz="1000" dirty="0"/>
          </a:p>
          <a:p>
            <a:pPr algn="l"/>
            <a:r>
              <a:rPr lang="en-US" sz="1000" dirty="0"/>
              <a:t>I think about Lewis and Clark and the “Corp of Discovery” who left St. Louis in 1804 (May) and arriving November 1805 and leaving in March 1806 arriving back in St. Louis in September of the same year. -++</a:t>
            </a:r>
          </a:p>
          <a:p>
            <a:pPr algn="l"/>
            <a:endParaRPr lang="en-US" sz="1000" dirty="0"/>
          </a:p>
          <a:p>
            <a:pPr algn="l"/>
            <a:r>
              <a:rPr lang="en-US" sz="1000" dirty="0"/>
              <a:t>“Pressing on” - Hebrews 12:1-2</a:t>
            </a:r>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DA15000-385F-485C-83E0-8C54A8A71463}"/>
              </a:ext>
            </a:extLst>
          </p:cNvPr>
          <p:cNvSpPr>
            <a:spLocks noGrp="1"/>
          </p:cNvSpPr>
          <p:nvPr>
            <p:ph type="dt" idx="1"/>
          </p:nvPr>
        </p:nvSpPr>
        <p:spPr/>
        <p:txBody>
          <a:bodyPr/>
          <a:lstStyle/>
          <a:p>
            <a:r>
              <a:rPr lang="en-US"/>
              <a:t>11/18/2020 pm</a:t>
            </a:r>
          </a:p>
        </p:txBody>
      </p:sp>
      <p:sp>
        <p:nvSpPr>
          <p:cNvPr id="6" name="Footer Placeholder 5">
            <a:extLst>
              <a:ext uri="{FF2B5EF4-FFF2-40B4-BE49-F238E27FC236}">
                <a16:creationId xmlns:a16="http://schemas.microsoft.com/office/drawing/2014/main" id="{DE12A34A-3B13-4943-BEA8-170F43591BBA}"/>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226AD71-A4F8-4695-AEB5-72A002DD762C}"/>
              </a:ext>
            </a:extLst>
          </p:cNvPr>
          <p:cNvSpPr>
            <a:spLocks noGrp="1"/>
          </p:cNvSpPr>
          <p:nvPr>
            <p:ph type="hdr" sz="quarter"/>
          </p:nvPr>
        </p:nvSpPr>
        <p:spPr/>
        <p:txBody>
          <a:bodyPr/>
          <a:lstStyle/>
          <a:p>
            <a:r>
              <a:rPr lang="en-US"/>
              <a:t>Class – The Life Of Christ (234)</a:t>
            </a:r>
          </a:p>
        </p:txBody>
      </p:sp>
    </p:spTree>
    <p:extLst>
      <p:ext uri="{BB962C8B-B14F-4D97-AF65-F5344CB8AC3E}">
        <p14:creationId xmlns:p14="http://schemas.microsoft.com/office/powerpoint/2010/main" val="3326688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48507">
              <a:lnSpc>
                <a:spcPct val="107000"/>
              </a:lnSpc>
              <a:spcAft>
                <a:spcPts val="830"/>
              </a:spcAft>
            </a:pPr>
            <a:r>
              <a:rPr lang="en-US" dirty="0">
                <a:latin typeface="Candara" panose="020E0502030303020204" pitchFamily="34" charset="0"/>
                <a:ea typeface="Calibri" panose="020F0502020204030204" pitchFamily="34" charset="0"/>
                <a:cs typeface="Times New Roman" panose="02020603050405020304" pitchFamily="18" charset="0"/>
              </a:rPr>
              <a:t>God sets apart the godly man because he’s useful to God. We’re either useful or useless.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55690" indent="-355690">
              <a:lnSpc>
                <a:spcPct val="107000"/>
              </a:lnSpc>
              <a:buFont typeface="Symbol" panose="05050102010706020507" pitchFamily="18" charset="2"/>
              <a:buChar char=""/>
            </a:pPr>
            <a:r>
              <a:rPr lang="en-US" dirty="0">
                <a:latin typeface="Candara" panose="020E0502030303020204" pitchFamily="34" charset="0"/>
                <a:ea typeface="Calibri" panose="020F0502020204030204" pitchFamily="34" charset="0"/>
                <a:cs typeface="Times New Roman" panose="02020603050405020304" pitchFamily="18" charset="0"/>
              </a:rPr>
              <a:t>It’s about making ourselves </a:t>
            </a:r>
            <a:r>
              <a:rPr lang="en-US" b="1" i="1" dirty="0">
                <a:latin typeface="Candara" panose="020E0502030303020204" pitchFamily="34" charset="0"/>
                <a:ea typeface="Calibri" panose="020F0502020204030204" pitchFamily="34" charset="0"/>
                <a:cs typeface="Times New Roman" panose="02020603050405020304" pitchFamily="18" charset="0"/>
              </a:rPr>
              <a:t>“useful to the Master”</a:t>
            </a:r>
            <a:r>
              <a:rPr lang="en-US" dirty="0">
                <a:latin typeface="Candara" panose="020E0502030303020204" pitchFamily="34" charset="0"/>
                <a:ea typeface="Calibri" panose="020F0502020204030204" pitchFamily="34" charset="0"/>
                <a:cs typeface="Times New Roman" panose="02020603050405020304" pitchFamily="18" charset="0"/>
              </a:rPr>
              <a:t> – 2 Timothy 2:21.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55690" indent="-355690">
              <a:lnSpc>
                <a:spcPct val="107000"/>
              </a:lnSpc>
              <a:buFont typeface="Symbol" panose="05050102010706020507" pitchFamily="18" charset="2"/>
              <a:buChar char=""/>
            </a:pPr>
            <a:r>
              <a:rPr lang="en-US" dirty="0">
                <a:latin typeface="Candara" panose="020E0502030303020204" pitchFamily="34" charset="0"/>
                <a:ea typeface="Calibri" panose="020F0502020204030204" pitchFamily="34" charset="0"/>
                <a:cs typeface="Times New Roman" panose="02020603050405020304" pitchFamily="18" charset="0"/>
              </a:rPr>
              <a:t>There are qualities we need to develop to make ourselves useful and not “</a:t>
            </a:r>
            <a:r>
              <a:rPr lang="en-US" b="1" i="1" dirty="0">
                <a:latin typeface="Candara" panose="020E0502030303020204" pitchFamily="34" charset="0"/>
                <a:ea typeface="Calibri" panose="020F0502020204030204" pitchFamily="34" charset="0"/>
                <a:cs typeface="Times New Roman" panose="02020603050405020304" pitchFamily="18" charset="0"/>
              </a:rPr>
              <a:t>useless</a:t>
            </a:r>
            <a:r>
              <a:rPr lang="en-US" dirty="0">
                <a:latin typeface="Candara" panose="020E0502030303020204" pitchFamily="34" charset="0"/>
                <a:ea typeface="Calibri" panose="020F0502020204030204" pitchFamily="34" charset="0"/>
                <a:cs typeface="Times New Roman" panose="02020603050405020304" pitchFamily="18" charset="0"/>
              </a:rPr>
              <a:t>” (2 Peter 1:8).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55690" indent="-355690">
              <a:lnSpc>
                <a:spcPct val="107000"/>
              </a:lnSpc>
              <a:buFont typeface="Symbol" panose="05050102010706020507" pitchFamily="18" charset="2"/>
              <a:buChar char=""/>
            </a:pPr>
            <a:r>
              <a:rPr lang="en-US" dirty="0">
                <a:latin typeface="Candara" panose="020E0502030303020204" pitchFamily="34" charset="0"/>
                <a:ea typeface="Calibri" panose="020F0502020204030204" pitchFamily="34" charset="0"/>
                <a:cs typeface="Times New Roman" panose="02020603050405020304" pitchFamily="18" charset="0"/>
              </a:rPr>
              <a:t>Failing to exercise our faith will render us useless to God (James 2:20).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355690" indent="-355690">
              <a:lnSpc>
                <a:spcPct val="107000"/>
              </a:lnSpc>
              <a:spcAft>
                <a:spcPts val="830"/>
              </a:spcAft>
              <a:buFont typeface="Symbol" panose="05050102010706020507" pitchFamily="18" charset="2"/>
              <a:buChar char=""/>
            </a:pPr>
            <a:r>
              <a:rPr lang="en-US" dirty="0">
                <a:latin typeface="Candara" panose="020E0502030303020204" pitchFamily="34" charset="0"/>
                <a:ea typeface="Calibri" panose="020F0502020204030204" pitchFamily="34" charset="0"/>
                <a:cs typeface="Times New Roman" panose="02020603050405020304" pitchFamily="18" charset="0"/>
              </a:rPr>
              <a:t>The word for the one talent man called “</a:t>
            </a:r>
            <a:r>
              <a:rPr lang="en-US" b="1" i="1" dirty="0">
                <a:latin typeface="Candara" panose="020E0502030303020204" pitchFamily="34" charset="0"/>
                <a:ea typeface="Calibri" panose="020F0502020204030204" pitchFamily="34" charset="0"/>
                <a:cs typeface="Times New Roman" panose="02020603050405020304" pitchFamily="18" charset="0"/>
              </a:rPr>
              <a:t>worthless</a:t>
            </a:r>
            <a:r>
              <a:rPr lang="en-US" dirty="0">
                <a:latin typeface="Candara" panose="020E0502030303020204" pitchFamily="34" charset="0"/>
                <a:ea typeface="Calibri" panose="020F0502020204030204" pitchFamily="34" charset="0"/>
                <a:cs typeface="Times New Roman" panose="02020603050405020304" pitchFamily="18" charset="0"/>
              </a:rPr>
              <a:t>” in Matthew 25:30 actually means ‘useless, good for nothing’ (Thayer or Vine)</a:t>
            </a:r>
          </a:p>
          <a:p>
            <a:pPr marL="355690" indent="-355690">
              <a:lnSpc>
                <a:spcPct val="107000"/>
              </a:lnSpc>
              <a:spcAft>
                <a:spcPts val="830"/>
              </a:spcAft>
              <a:buFont typeface="Symbol" panose="05050102010706020507" pitchFamily="18" charset="2"/>
              <a:buChar char=""/>
            </a:pPr>
            <a:endParaRPr lang="en-US" dirty="0">
              <a:latin typeface="Candara" panose="020E0502030303020204" pitchFamily="34" charset="0"/>
              <a:ea typeface="Calibri" panose="020F0502020204030204" pitchFamily="34" charset="0"/>
              <a:cs typeface="Times New Roman" panose="02020603050405020304" pitchFamily="18" charset="0"/>
            </a:endParaRPr>
          </a:p>
          <a:p>
            <a:pPr algn="l"/>
            <a:r>
              <a:rPr lang="en-US" dirty="0">
                <a:latin typeface="TimesNewRomanPSMT"/>
              </a:rPr>
              <a:t>The farmer who looks back while he is plowing will till a crooked row. He does not have his eye on his work. Figuratively, one who takes his eye off his</a:t>
            </a:r>
          </a:p>
          <a:p>
            <a:pPr algn="l"/>
            <a:r>
              <a:rPr lang="en-US" dirty="0">
                <a:latin typeface="TimesNewRomanPSMT"/>
              </a:rPr>
              <a:t>spiritual goal is not worthy of the kingdom.</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l"/>
            <a:endParaRPr lang="en-US" sz="1000" dirty="0"/>
          </a:p>
        </p:txBody>
      </p:sp>
      <p:sp>
        <p:nvSpPr>
          <p:cNvPr id="4" name="Slide Number Placeholder 3"/>
          <p:cNvSpPr>
            <a:spLocks noGrp="1"/>
          </p:cNvSpPr>
          <p:nvPr>
            <p:ph type="sldNum" sz="quarter" idx="5"/>
          </p:nvPr>
        </p:nvSpPr>
        <p:spPr/>
        <p:txBody>
          <a:bodyPr/>
          <a:lstStyle/>
          <a:p>
            <a:pPr defTabSz="474254">
              <a:defRPr/>
            </a:pPr>
            <a:fld id="{9E395396-3E20-41E1-96D8-CC01158FFDB2}" type="slidenum">
              <a:rPr lang="en-US">
                <a:solidFill>
                  <a:prstClr val="black"/>
                </a:solidFill>
                <a:latin typeface="Calibri" panose="020F0502020204030204"/>
              </a:rPr>
              <a:pPr defTabSz="474254">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521D5901-7323-4D37-BAA6-A25A230BC586}"/>
              </a:ext>
            </a:extLst>
          </p:cNvPr>
          <p:cNvSpPr>
            <a:spLocks noGrp="1"/>
          </p:cNvSpPr>
          <p:nvPr>
            <p:ph type="dt" idx="1"/>
          </p:nvPr>
        </p:nvSpPr>
        <p:spPr/>
        <p:txBody>
          <a:bodyPr/>
          <a:lstStyle/>
          <a:p>
            <a:r>
              <a:rPr lang="en-US"/>
              <a:t>11/18/2020 pm</a:t>
            </a:r>
          </a:p>
        </p:txBody>
      </p:sp>
      <p:sp>
        <p:nvSpPr>
          <p:cNvPr id="6" name="Footer Placeholder 5">
            <a:extLst>
              <a:ext uri="{FF2B5EF4-FFF2-40B4-BE49-F238E27FC236}">
                <a16:creationId xmlns:a16="http://schemas.microsoft.com/office/drawing/2014/main" id="{5E484FE9-D839-43F0-91C4-000118CD6D47}"/>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5DFCEFBF-7BAD-4B47-8676-37D130E6AB58}"/>
              </a:ext>
            </a:extLst>
          </p:cNvPr>
          <p:cNvSpPr>
            <a:spLocks noGrp="1"/>
          </p:cNvSpPr>
          <p:nvPr>
            <p:ph type="hdr" sz="quarter"/>
          </p:nvPr>
        </p:nvSpPr>
        <p:spPr/>
        <p:txBody>
          <a:bodyPr/>
          <a:lstStyle/>
          <a:p>
            <a:r>
              <a:rPr lang="en-US"/>
              <a:t>Class – The Life Of Christ (234)</a:t>
            </a:r>
          </a:p>
        </p:txBody>
      </p:sp>
    </p:spTree>
    <p:extLst>
      <p:ext uri="{BB962C8B-B14F-4D97-AF65-F5344CB8AC3E}">
        <p14:creationId xmlns:p14="http://schemas.microsoft.com/office/powerpoint/2010/main" val="3644294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78"/>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0" y="4475024"/>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11/20/2020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84"/>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3"/>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9" y="1685653"/>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28858841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0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11/20/2020</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8"/>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573626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11/20/2020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767169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11/20/2020</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4"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3201326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11/20/2020</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879004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5"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3" y="1151797"/>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3" y="4897054"/>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11/20/2020</a:t>
            </a:fld>
            <a:endParaRPr lang="en-US" noProof="0"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4"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38"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80274022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2"/>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11/20/2020</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0105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11/20/2020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1"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685715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11/20/2020</a:t>
            </a:fld>
            <a:endParaRPr lang="en-US" noProof="0" dirty="0"/>
          </a:p>
        </p:txBody>
      </p:sp>
      <p:sp>
        <p:nvSpPr>
          <p:cNvPr id="6" name="Footer Placeholder 5"/>
          <p:cNvSpPr>
            <a:spLocks noGrp="1"/>
          </p:cNvSpPr>
          <p:nvPr>
            <p:ph type="ftr" sz="quarter" idx="11"/>
          </p:nvPr>
        </p:nvSpPr>
        <p:spPr>
          <a:xfrm>
            <a:off x="2119033"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696" y="3350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4" y="33029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3" y="147692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27" y="14820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0" y="518475"/>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37018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4"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7"/>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11/20/2020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596"/>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8478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4"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2" y="1966452"/>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11/20/2020</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28" y="37207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29" y="581952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5" y="668596"/>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49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4" y="581952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1901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1"/>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3B77EF04-6424-4B70-94D1-FC932CBBDD9B}" type="datetimeFigureOut">
              <a:rPr lang="en-US" noProof="0" smtClean="0"/>
              <a:t>11/20/2020</a:t>
            </a:fld>
            <a:endParaRPr lang="en-US" noProof="0"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3"/>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39" y="1685653"/>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797689001"/>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11/20/2020</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801960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11/20/2020</a:t>
            </a:fld>
            <a:endParaRPr lang="en-US" noProof="0"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7703902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3" y="1931412"/>
            <a:ext cx="7128364" cy="1448217"/>
          </a:xfrm>
        </p:spPr>
        <p:txBody>
          <a:bodyPr>
            <a:spAutoFit/>
          </a:bodyPr>
          <a:lstStyle/>
          <a:p>
            <a:r>
              <a:rPr lang="en-US" dirty="0"/>
              <a:t>Lesson 13:</a:t>
            </a:r>
            <a:br>
              <a:rPr lang="en-US" dirty="0"/>
            </a:br>
            <a:r>
              <a:rPr lang="en-US" dirty="0"/>
              <a:t>In Jerusalem For the Feast</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3" y="4897054"/>
            <a:ext cx="7128364" cy="1076641"/>
          </a:xfrm>
        </p:spPr>
        <p:txBody>
          <a:bodyPr>
            <a:spAutoFit/>
          </a:bodyPr>
          <a:lstStyle/>
          <a:p>
            <a:r>
              <a:rPr lang="en-US" dirty="0"/>
              <a:t>November 18, 2020</a:t>
            </a:r>
          </a:p>
          <a:p>
            <a:r>
              <a:rPr lang="en-US" sz="2400" dirty="0"/>
              <a:t>“</a:t>
            </a:r>
            <a:r>
              <a:rPr lang="en-US" sz="2400" b="1" dirty="0"/>
              <a:t>Follow Me</a:t>
            </a:r>
            <a:r>
              <a:rPr lang="en-US" sz="2400" dirty="0"/>
              <a:t>”</a:t>
            </a:r>
          </a:p>
          <a:p>
            <a:r>
              <a:rPr lang="en-US" dirty="0"/>
              <a:t>Luke 9:51-56</a:t>
            </a:r>
          </a:p>
        </p:txBody>
      </p:sp>
    </p:spTree>
    <p:extLst>
      <p:ext uri="{BB962C8B-B14F-4D97-AF65-F5344CB8AC3E}">
        <p14:creationId xmlns:p14="http://schemas.microsoft.com/office/powerpoint/2010/main" val="1333515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“Follow Me …”</a:t>
            </a:r>
            <a:br>
              <a:rPr lang="en-US" dirty="0">
                <a:solidFill>
                  <a:schemeClr val="tx1"/>
                </a:solidFill>
              </a:rPr>
            </a:br>
            <a:r>
              <a:rPr lang="en-US" sz="2400" dirty="0">
                <a:solidFill>
                  <a:schemeClr val="tx1"/>
                </a:solidFill>
                <a:latin typeface="+mn-lt"/>
              </a:rPr>
              <a:t>Luke 9:57-62</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56762"/>
            <a:ext cx="7854743" cy="5162550"/>
          </a:xfrm>
        </p:spPr>
        <p:txBody>
          <a:bodyPr>
            <a:spAutoFit/>
          </a:bodyPr>
          <a:lstStyle/>
          <a:p>
            <a:pPr marL="0" indent="0">
              <a:buNone/>
            </a:pPr>
            <a:r>
              <a:rPr lang="en-US" sz="2800" i="1" dirty="0">
                <a:solidFill>
                  <a:schemeClr val="tx1"/>
                </a:solidFill>
              </a:rPr>
              <a:t>“As they were going along the road, someone said to Him, ‘</a:t>
            </a:r>
            <a:r>
              <a:rPr lang="en-US" sz="2800" b="1" i="1" dirty="0">
                <a:solidFill>
                  <a:schemeClr val="tx1"/>
                </a:solidFill>
              </a:rPr>
              <a:t>I will follow You wherever You go</a:t>
            </a:r>
            <a:r>
              <a:rPr lang="en-US" sz="2800" i="1" dirty="0">
                <a:solidFill>
                  <a:schemeClr val="tx1"/>
                </a:solidFill>
              </a:rPr>
              <a:t>.’” </a:t>
            </a:r>
            <a:r>
              <a:rPr lang="en-US" sz="2800" dirty="0">
                <a:solidFill>
                  <a:schemeClr val="tx1"/>
                </a:solidFill>
              </a:rPr>
              <a:t>(Luke 9:57; cf. Matthew 26:35)</a:t>
            </a:r>
          </a:p>
          <a:p>
            <a:r>
              <a:rPr lang="en-US" sz="2800" dirty="0">
                <a:solidFill>
                  <a:schemeClr val="tx1"/>
                </a:solidFill>
              </a:rPr>
              <a:t>Note that this </a:t>
            </a:r>
            <a:r>
              <a:rPr lang="en-US" sz="2800" i="1" dirty="0">
                <a:solidFill>
                  <a:schemeClr val="tx1"/>
                </a:solidFill>
              </a:rPr>
              <a:t>“someone”</a:t>
            </a:r>
            <a:r>
              <a:rPr lang="en-US" sz="2800" dirty="0">
                <a:solidFill>
                  <a:schemeClr val="tx1"/>
                </a:solidFill>
              </a:rPr>
              <a:t> was a scribe. (Matthew 8:19)</a:t>
            </a:r>
          </a:p>
          <a:p>
            <a:r>
              <a:rPr lang="en-US" sz="2800" dirty="0">
                <a:solidFill>
                  <a:schemeClr val="tx1"/>
                </a:solidFill>
              </a:rPr>
              <a:t>Why did some </a:t>
            </a:r>
            <a:r>
              <a:rPr lang="en-US" sz="2800" i="1" dirty="0">
                <a:solidFill>
                  <a:schemeClr val="tx1"/>
                </a:solidFill>
              </a:rPr>
              <a:t>“follow”</a:t>
            </a:r>
            <a:r>
              <a:rPr lang="en-US" sz="2800" dirty="0">
                <a:solidFill>
                  <a:schemeClr val="tx1"/>
                </a:solidFill>
              </a:rPr>
              <a:t> Jesus? (John 6:26)</a:t>
            </a:r>
          </a:p>
          <a:p>
            <a:pPr marL="0" indent="0">
              <a:buNone/>
            </a:pPr>
            <a:r>
              <a:rPr lang="en-US" sz="2800" dirty="0">
                <a:solidFill>
                  <a:schemeClr val="tx1"/>
                </a:solidFill>
              </a:rPr>
              <a:t>Jesus is addressing </a:t>
            </a:r>
            <a:r>
              <a:rPr lang="en-US" sz="2800" b="1" dirty="0">
                <a:solidFill>
                  <a:schemeClr val="tx1"/>
                </a:solidFill>
              </a:rPr>
              <a:t>commitment</a:t>
            </a:r>
            <a:r>
              <a:rPr lang="en-US" sz="2800" dirty="0">
                <a:solidFill>
                  <a:schemeClr val="tx1"/>
                </a:solidFill>
              </a:rPr>
              <a:t>. Notice the last verse of this context:</a:t>
            </a:r>
          </a:p>
          <a:p>
            <a:r>
              <a:rPr lang="en-US" sz="2800" i="1" dirty="0">
                <a:solidFill>
                  <a:schemeClr val="tx1"/>
                </a:solidFill>
              </a:rPr>
              <a:t>“No one, after </a:t>
            </a:r>
            <a:r>
              <a:rPr lang="en-US" sz="2800" b="1" i="1" dirty="0">
                <a:solidFill>
                  <a:schemeClr val="tx1"/>
                </a:solidFill>
              </a:rPr>
              <a:t>putting his hand to the plow </a:t>
            </a:r>
            <a:r>
              <a:rPr lang="en-US" sz="2800" i="1" dirty="0">
                <a:solidFill>
                  <a:schemeClr val="tx1"/>
                </a:solidFill>
              </a:rPr>
              <a:t>and looking back, is fit for the kingdom of God.”</a:t>
            </a:r>
            <a:r>
              <a:rPr lang="en-US" sz="2800" dirty="0">
                <a:solidFill>
                  <a:schemeClr val="tx1"/>
                </a:solidFill>
              </a:rPr>
              <a:t> (Luke 9:62)</a:t>
            </a:r>
          </a:p>
        </p:txBody>
      </p:sp>
    </p:spTree>
    <p:extLst>
      <p:ext uri="{BB962C8B-B14F-4D97-AF65-F5344CB8AC3E}">
        <p14:creationId xmlns:p14="http://schemas.microsoft.com/office/powerpoint/2010/main" val="3176175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“Follow Me …”</a:t>
            </a:r>
            <a:br>
              <a:rPr lang="en-US" dirty="0">
                <a:solidFill>
                  <a:schemeClr val="tx1"/>
                </a:solidFill>
              </a:rPr>
            </a:br>
            <a:r>
              <a:rPr lang="en-US" sz="2400" dirty="0">
                <a:solidFill>
                  <a:schemeClr val="tx1"/>
                </a:solidFill>
                <a:latin typeface="+mn-lt"/>
              </a:rPr>
              <a:t>Luke 9:57-62</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56762"/>
            <a:ext cx="7979434" cy="5162550"/>
          </a:xfrm>
        </p:spPr>
        <p:txBody>
          <a:bodyPr>
            <a:spAutoFit/>
          </a:bodyPr>
          <a:lstStyle/>
          <a:p>
            <a:pPr marL="0" indent="0">
              <a:buNone/>
            </a:pPr>
            <a:r>
              <a:rPr lang="en-US" sz="2400" i="1" dirty="0">
                <a:solidFill>
                  <a:schemeClr val="tx1"/>
                </a:solidFill>
              </a:rPr>
              <a:t>“As they were going along the road, someone said to Him, ‘</a:t>
            </a:r>
            <a:r>
              <a:rPr lang="en-US" sz="2400" b="1" i="1" dirty="0">
                <a:solidFill>
                  <a:schemeClr val="tx1"/>
                </a:solidFill>
              </a:rPr>
              <a:t>I will follow You wherever You go</a:t>
            </a:r>
            <a:r>
              <a:rPr lang="en-US" sz="2400" i="1" dirty="0">
                <a:solidFill>
                  <a:schemeClr val="tx1"/>
                </a:solidFill>
              </a:rPr>
              <a:t>.’” </a:t>
            </a:r>
            <a:r>
              <a:rPr lang="en-US" sz="2400" dirty="0">
                <a:solidFill>
                  <a:schemeClr val="tx1"/>
                </a:solidFill>
              </a:rPr>
              <a:t>(Luke 9:57)</a:t>
            </a:r>
          </a:p>
          <a:p>
            <a:pPr marL="0" indent="0">
              <a:buNone/>
            </a:pPr>
            <a:r>
              <a:rPr lang="en-US" sz="2400" dirty="0">
                <a:solidFill>
                  <a:schemeClr val="tx1"/>
                </a:solidFill>
              </a:rPr>
              <a:t>Jesus, knowing his heart, knew he wasn’t thinking about the cost of following Him and said in reply:</a:t>
            </a:r>
          </a:p>
          <a:p>
            <a:pPr marL="0" indent="0">
              <a:buNone/>
            </a:pPr>
            <a:r>
              <a:rPr lang="en-US" sz="2400" i="1" dirty="0">
                <a:solidFill>
                  <a:schemeClr val="tx1"/>
                </a:solidFill>
              </a:rPr>
              <a:t>“The foxes have holes and the birds of the air have nests, but the Son of Man has nowhere to lay His head.”</a:t>
            </a:r>
            <a:r>
              <a:rPr lang="en-US" sz="2400" dirty="0">
                <a:solidFill>
                  <a:schemeClr val="tx1"/>
                </a:solidFill>
              </a:rPr>
              <a:t> </a:t>
            </a:r>
            <a:br>
              <a:rPr lang="en-US" sz="2400" dirty="0">
                <a:solidFill>
                  <a:schemeClr val="tx1"/>
                </a:solidFill>
              </a:rPr>
            </a:br>
            <a:r>
              <a:rPr lang="en-US" sz="2400" dirty="0">
                <a:solidFill>
                  <a:schemeClr val="tx1"/>
                </a:solidFill>
              </a:rPr>
              <a:t>(Luke 9:58)</a:t>
            </a:r>
          </a:p>
          <a:p>
            <a:r>
              <a:rPr lang="en-US" sz="2400" dirty="0">
                <a:solidFill>
                  <a:schemeClr val="tx1"/>
                </a:solidFill>
              </a:rPr>
              <a:t>Following Jesus means sacrifice. (2 Samuel 24:24)</a:t>
            </a:r>
          </a:p>
          <a:p>
            <a:r>
              <a:rPr lang="en-US" sz="2400" dirty="0">
                <a:solidFill>
                  <a:schemeClr val="tx1"/>
                </a:solidFill>
              </a:rPr>
              <a:t>Following Jesus means contentment. (Philippians 4:11)</a:t>
            </a:r>
          </a:p>
          <a:p>
            <a:r>
              <a:rPr lang="en-US" sz="2400" dirty="0">
                <a:solidFill>
                  <a:schemeClr val="tx1"/>
                </a:solidFill>
              </a:rPr>
              <a:t>A mindset of </a:t>
            </a:r>
            <a:r>
              <a:rPr lang="en-US" sz="2400" i="1" dirty="0">
                <a:solidFill>
                  <a:schemeClr val="tx1"/>
                </a:solidFill>
              </a:rPr>
              <a:t>“sojourners and pilgrims” </a:t>
            </a:r>
            <a:r>
              <a:rPr lang="en-US" sz="2400" dirty="0">
                <a:solidFill>
                  <a:schemeClr val="tx1"/>
                </a:solidFill>
              </a:rPr>
              <a:t>(1 Peter 2:11</a:t>
            </a:r>
            <a:r>
              <a:rPr lang="en-US" sz="1200" dirty="0">
                <a:solidFill>
                  <a:schemeClr val="tx1"/>
                </a:solidFill>
              </a:rPr>
              <a:t> ASV</a:t>
            </a:r>
            <a:r>
              <a:rPr lang="en-US" sz="2400" dirty="0">
                <a:solidFill>
                  <a:schemeClr val="tx1"/>
                </a:solidFill>
              </a:rPr>
              <a:t>)</a:t>
            </a:r>
          </a:p>
          <a:p>
            <a:pPr marL="0" indent="0">
              <a:buNone/>
            </a:pPr>
            <a:r>
              <a:rPr lang="en-US" sz="2400" dirty="0">
                <a:solidFill>
                  <a:schemeClr val="tx1"/>
                </a:solidFill>
              </a:rPr>
              <a:t>The Lord asks each of us to </a:t>
            </a:r>
            <a:r>
              <a:rPr lang="en-US" sz="2400" i="1" dirty="0">
                <a:solidFill>
                  <a:schemeClr val="tx1"/>
                </a:solidFill>
              </a:rPr>
              <a:t>“</a:t>
            </a:r>
            <a:r>
              <a:rPr lang="en-US" sz="2400" b="1" i="1" dirty="0">
                <a:solidFill>
                  <a:schemeClr val="tx1"/>
                </a:solidFill>
              </a:rPr>
              <a:t>calculate the cost</a:t>
            </a:r>
            <a:r>
              <a:rPr lang="en-US" sz="2400" i="1" dirty="0">
                <a:solidFill>
                  <a:schemeClr val="tx1"/>
                </a:solidFill>
              </a:rPr>
              <a:t>.”</a:t>
            </a:r>
            <a:br>
              <a:rPr lang="en-US" sz="2400" i="1" dirty="0">
                <a:solidFill>
                  <a:schemeClr val="tx1"/>
                </a:solidFill>
              </a:rPr>
            </a:br>
            <a:r>
              <a:rPr lang="en-US" sz="2400" dirty="0">
                <a:solidFill>
                  <a:schemeClr val="tx1"/>
                </a:solidFill>
              </a:rPr>
              <a:t>(Luke 14:25ff)</a:t>
            </a:r>
          </a:p>
        </p:txBody>
      </p:sp>
    </p:spTree>
    <p:extLst>
      <p:ext uri="{BB962C8B-B14F-4D97-AF65-F5344CB8AC3E}">
        <p14:creationId xmlns:p14="http://schemas.microsoft.com/office/powerpoint/2010/main" val="332132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“Follow Me …”</a:t>
            </a:r>
            <a:br>
              <a:rPr lang="en-US" dirty="0">
                <a:solidFill>
                  <a:schemeClr val="tx1"/>
                </a:solidFill>
              </a:rPr>
            </a:br>
            <a:r>
              <a:rPr lang="en-US" sz="2400" dirty="0">
                <a:solidFill>
                  <a:schemeClr val="tx1"/>
                </a:solidFill>
                <a:latin typeface="+mn-lt"/>
              </a:rPr>
              <a:t>Luke 9:57-62</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598863"/>
            <a:ext cx="7854743" cy="5221429"/>
          </a:xfrm>
        </p:spPr>
        <p:txBody>
          <a:bodyPr>
            <a:spAutoFit/>
          </a:bodyPr>
          <a:lstStyle/>
          <a:p>
            <a:pPr marL="0" indent="0">
              <a:buNone/>
            </a:pPr>
            <a:r>
              <a:rPr lang="en-US" sz="2600" dirty="0">
                <a:solidFill>
                  <a:schemeClr val="tx1"/>
                </a:solidFill>
              </a:rPr>
              <a:t>Jesus approached someone else as they journeyed and simply said: </a:t>
            </a:r>
            <a:r>
              <a:rPr lang="en-US" sz="2600" i="1" dirty="0">
                <a:solidFill>
                  <a:schemeClr val="tx1"/>
                </a:solidFill>
              </a:rPr>
              <a:t>“</a:t>
            </a:r>
            <a:r>
              <a:rPr lang="en-US" sz="2600" b="1" i="1" dirty="0">
                <a:solidFill>
                  <a:schemeClr val="tx1"/>
                </a:solidFill>
              </a:rPr>
              <a:t>Follow Me</a:t>
            </a:r>
            <a:r>
              <a:rPr lang="en-US" sz="2600" i="1" dirty="0">
                <a:solidFill>
                  <a:schemeClr val="tx1"/>
                </a:solidFill>
              </a:rPr>
              <a:t>.” </a:t>
            </a:r>
            <a:r>
              <a:rPr lang="en-US" sz="2600" dirty="0">
                <a:solidFill>
                  <a:schemeClr val="tx1"/>
                </a:solidFill>
              </a:rPr>
              <a:t>(Luke 9:59; </a:t>
            </a:r>
            <a:br>
              <a:rPr lang="en-US" sz="2600" dirty="0">
                <a:solidFill>
                  <a:schemeClr val="tx1"/>
                </a:solidFill>
              </a:rPr>
            </a:br>
            <a:r>
              <a:rPr lang="en-US" sz="2600" dirty="0">
                <a:solidFill>
                  <a:schemeClr val="tx1"/>
                </a:solidFill>
              </a:rPr>
              <a:t>cf. Luke 5:27-28)</a:t>
            </a:r>
          </a:p>
          <a:p>
            <a:pPr marL="0" indent="0">
              <a:buNone/>
            </a:pPr>
            <a:r>
              <a:rPr lang="en-US" sz="2600" dirty="0">
                <a:solidFill>
                  <a:schemeClr val="tx1"/>
                </a:solidFill>
              </a:rPr>
              <a:t>This individual (a </a:t>
            </a:r>
            <a:r>
              <a:rPr lang="en-US" sz="2600" i="1" dirty="0">
                <a:solidFill>
                  <a:schemeClr val="tx1"/>
                </a:solidFill>
              </a:rPr>
              <a:t>“</a:t>
            </a:r>
            <a:r>
              <a:rPr lang="en-US" sz="2600" b="1" i="1" dirty="0">
                <a:solidFill>
                  <a:schemeClr val="tx1"/>
                </a:solidFill>
              </a:rPr>
              <a:t>disciple</a:t>
            </a:r>
            <a:r>
              <a:rPr lang="en-US" sz="2600" i="1" dirty="0">
                <a:solidFill>
                  <a:schemeClr val="tx1"/>
                </a:solidFill>
              </a:rPr>
              <a:t>” –</a:t>
            </a:r>
            <a:r>
              <a:rPr lang="en-US" sz="2600" dirty="0">
                <a:solidFill>
                  <a:schemeClr val="tx1"/>
                </a:solidFill>
              </a:rPr>
              <a:t> Matthew 8:21) responded by saying: </a:t>
            </a:r>
            <a:r>
              <a:rPr lang="en-US" sz="2600" i="1" dirty="0">
                <a:solidFill>
                  <a:schemeClr val="tx1"/>
                </a:solidFill>
              </a:rPr>
              <a:t>“</a:t>
            </a:r>
            <a:r>
              <a:rPr lang="en-US" sz="2600" b="1" i="1" dirty="0">
                <a:solidFill>
                  <a:schemeClr val="tx1"/>
                </a:solidFill>
              </a:rPr>
              <a:t>Lord, permit me first to go and bury my father</a:t>
            </a:r>
            <a:r>
              <a:rPr lang="en-US" sz="2600" i="1" dirty="0">
                <a:solidFill>
                  <a:schemeClr val="tx1"/>
                </a:solidFill>
              </a:rPr>
              <a:t>.”</a:t>
            </a:r>
            <a:r>
              <a:rPr lang="en-US" sz="2600" dirty="0">
                <a:solidFill>
                  <a:schemeClr val="tx1"/>
                </a:solidFill>
              </a:rPr>
              <a:t> (Luke 9:59)</a:t>
            </a:r>
          </a:p>
          <a:p>
            <a:pPr>
              <a:spcBef>
                <a:spcPts val="600"/>
              </a:spcBef>
              <a:spcAft>
                <a:spcPts val="0"/>
              </a:spcAft>
            </a:pPr>
            <a:r>
              <a:rPr lang="en-US" sz="2600" dirty="0">
                <a:solidFill>
                  <a:schemeClr val="tx1"/>
                </a:solidFill>
              </a:rPr>
              <a:t>What is the key word he said?</a:t>
            </a:r>
            <a:endParaRPr lang="en-US" sz="2600" i="1" dirty="0">
              <a:solidFill>
                <a:schemeClr val="tx1"/>
              </a:solidFill>
            </a:endParaRPr>
          </a:p>
          <a:p>
            <a:pPr marL="0" indent="0">
              <a:spcBef>
                <a:spcPts val="600"/>
              </a:spcBef>
              <a:spcAft>
                <a:spcPts val="0"/>
              </a:spcAft>
              <a:buNone/>
            </a:pPr>
            <a:r>
              <a:rPr lang="en-US" sz="2600" dirty="0">
                <a:solidFill>
                  <a:schemeClr val="tx1"/>
                </a:solidFill>
              </a:rPr>
              <a:t>Not that it’s wrong to properly bury one’s father.</a:t>
            </a:r>
          </a:p>
          <a:p>
            <a:pPr>
              <a:spcBef>
                <a:spcPts val="600"/>
              </a:spcBef>
              <a:spcAft>
                <a:spcPts val="0"/>
              </a:spcAft>
            </a:pPr>
            <a:r>
              <a:rPr lang="en-US" sz="2600" dirty="0">
                <a:solidFill>
                  <a:schemeClr val="tx1"/>
                </a:solidFill>
              </a:rPr>
              <a:t>What comes before our following the Lord?</a:t>
            </a:r>
          </a:p>
          <a:p>
            <a:pPr>
              <a:spcBef>
                <a:spcPts val="600"/>
              </a:spcBef>
              <a:spcAft>
                <a:spcPts val="0"/>
              </a:spcAft>
            </a:pPr>
            <a:r>
              <a:rPr lang="en-US" sz="2600" dirty="0">
                <a:solidFill>
                  <a:schemeClr val="tx1"/>
                </a:solidFill>
              </a:rPr>
              <a:t>What comes before our worship?</a:t>
            </a:r>
          </a:p>
          <a:p>
            <a:pPr>
              <a:spcBef>
                <a:spcPts val="600"/>
              </a:spcBef>
              <a:spcAft>
                <a:spcPts val="0"/>
              </a:spcAft>
            </a:pPr>
            <a:r>
              <a:rPr lang="en-US" sz="2600" dirty="0">
                <a:solidFill>
                  <a:schemeClr val="tx1"/>
                </a:solidFill>
              </a:rPr>
              <a:t>What comes before our service?</a:t>
            </a:r>
          </a:p>
          <a:p>
            <a:pPr>
              <a:spcBef>
                <a:spcPts val="600"/>
              </a:spcBef>
              <a:spcAft>
                <a:spcPts val="0"/>
              </a:spcAft>
            </a:pPr>
            <a:r>
              <a:rPr lang="en-US" sz="2600" dirty="0">
                <a:solidFill>
                  <a:schemeClr val="tx1"/>
                </a:solidFill>
              </a:rPr>
              <a:t>What comes first? (Matthew 6:33)</a:t>
            </a:r>
          </a:p>
        </p:txBody>
      </p:sp>
    </p:spTree>
    <p:extLst>
      <p:ext uri="{BB962C8B-B14F-4D97-AF65-F5344CB8AC3E}">
        <p14:creationId xmlns:p14="http://schemas.microsoft.com/office/powerpoint/2010/main" val="3410728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“Follow Me …”</a:t>
            </a:r>
            <a:br>
              <a:rPr lang="en-US" dirty="0">
                <a:solidFill>
                  <a:schemeClr val="tx1"/>
                </a:solidFill>
              </a:rPr>
            </a:br>
            <a:r>
              <a:rPr lang="en-US" sz="2400" dirty="0">
                <a:solidFill>
                  <a:schemeClr val="tx1"/>
                </a:solidFill>
                <a:latin typeface="+mn-lt"/>
              </a:rPr>
              <a:t>Luke 9:57-62</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66973"/>
            <a:ext cx="8076870" cy="5162550"/>
          </a:xfrm>
        </p:spPr>
        <p:txBody>
          <a:bodyPr>
            <a:spAutoFit/>
          </a:bodyPr>
          <a:lstStyle/>
          <a:p>
            <a:pPr marL="0" indent="0">
              <a:buNone/>
            </a:pPr>
            <a:r>
              <a:rPr lang="en-US" sz="2400" dirty="0">
                <a:solidFill>
                  <a:schemeClr val="tx1"/>
                </a:solidFill>
              </a:rPr>
              <a:t>Jesus responded: </a:t>
            </a:r>
            <a:r>
              <a:rPr lang="en-US" sz="2400" i="1" dirty="0">
                <a:solidFill>
                  <a:schemeClr val="tx1"/>
                </a:solidFill>
              </a:rPr>
              <a:t>“</a:t>
            </a:r>
            <a:r>
              <a:rPr lang="en-US" sz="2400" b="1" i="1" dirty="0">
                <a:solidFill>
                  <a:schemeClr val="tx1"/>
                </a:solidFill>
              </a:rPr>
              <a:t>Allow the dead to bury their own dead</a:t>
            </a:r>
            <a:r>
              <a:rPr lang="en-US" sz="2400" i="1" dirty="0">
                <a:solidFill>
                  <a:schemeClr val="tx1"/>
                </a:solidFill>
              </a:rPr>
              <a:t>; but as for you, </a:t>
            </a:r>
            <a:r>
              <a:rPr lang="en-US" sz="2400" b="1" i="1" dirty="0">
                <a:solidFill>
                  <a:schemeClr val="tx1"/>
                </a:solidFill>
              </a:rPr>
              <a:t>go and proclaim everywhere the kingdom of God</a:t>
            </a:r>
            <a:r>
              <a:rPr lang="en-US" sz="2400" i="1" dirty="0">
                <a:solidFill>
                  <a:schemeClr val="tx1"/>
                </a:solidFill>
              </a:rPr>
              <a:t>.”</a:t>
            </a:r>
          </a:p>
          <a:p>
            <a:r>
              <a:rPr lang="en-US" sz="2400" i="1" dirty="0">
                <a:solidFill>
                  <a:schemeClr val="tx1"/>
                </a:solidFill>
              </a:rPr>
              <a:t>“</a:t>
            </a:r>
            <a:r>
              <a:rPr lang="en-US" sz="2400" b="1" i="1" dirty="0">
                <a:solidFill>
                  <a:schemeClr val="tx1"/>
                </a:solidFill>
              </a:rPr>
              <a:t>Allow the dead</a:t>
            </a:r>
            <a:r>
              <a:rPr lang="en-US" sz="2400" i="1" dirty="0">
                <a:solidFill>
                  <a:schemeClr val="tx1"/>
                </a:solidFill>
              </a:rPr>
              <a:t> …” – </a:t>
            </a:r>
            <a:r>
              <a:rPr lang="en-US" sz="2400" dirty="0">
                <a:solidFill>
                  <a:schemeClr val="tx1"/>
                </a:solidFill>
              </a:rPr>
              <a:t>what type of </a:t>
            </a:r>
            <a:r>
              <a:rPr lang="en-US" sz="2400" i="1" dirty="0">
                <a:solidFill>
                  <a:schemeClr val="tx1"/>
                </a:solidFill>
              </a:rPr>
              <a:t>“dead”? </a:t>
            </a:r>
            <a:br>
              <a:rPr lang="en-US" sz="2400" i="1" dirty="0">
                <a:solidFill>
                  <a:schemeClr val="tx1"/>
                </a:solidFill>
              </a:rPr>
            </a:br>
            <a:r>
              <a:rPr lang="en-US" sz="2400" dirty="0">
                <a:solidFill>
                  <a:schemeClr val="tx1"/>
                </a:solidFill>
              </a:rPr>
              <a:t>Ephesians 2:1-5)</a:t>
            </a:r>
          </a:p>
          <a:p>
            <a:r>
              <a:rPr lang="en-US" sz="2400" i="1" dirty="0">
                <a:solidFill>
                  <a:schemeClr val="tx1"/>
                </a:solidFill>
              </a:rPr>
              <a:t>“… to </a:t>
            </a:r>
            <a:r>
              <a:rPr lang="en-US" sz="2400" b="1" i="1" dirty="0">
                <a:solidFill>
                  <a:schemeClr val="tx1"/>
                </a:solidFill>
              </a:rPr>
              <a:t>bury the dead</a:t>
            </a:r>
            <a:r>
              <a:rPr lang="en-US" sz="2400" i="1" dirty="0">
                <a:solidFill>
                  <a:schemeClr val="tx1"/>
                </a:solidFill>
              </a:rPr>
              <a:t>” – </a:t>
            </a:r>
            <a:r>
              <a:rPr lang="en-US" sz="2400" dirty="0">
                <a:solidFill>
                  <a:schemeClr val="tx1"/>
                </a:solidFill>
              </a:rPr>
              <a:t>to focus on the temporal (yet important) matters of life.</a:t>
            </a:r>
          </a:p>
          <a:p>
            <a:pPr marL="0" indent="0">
              <a:buNone/>
            </a:pPr>
            <a:r>
              <a:rPr lang="en-US" sz="2400" b="1" dirty="0">
                <a:solidFill>
                  <a:schemeClr val="tx1"/>
                </a:solidFill>
              </a:rPr>
              <a:t>Not this</a:t>
            </a:r>
            <a:r>
              <a:rPr lang="en-US" sz="2400" dirty="0">
                <a:solidFill>
                  <a:schemeClr val="tx1"/>
                </a:solidFill>
              </a:rPr>
              <a:t> </a:t>
            </a:r>
            <a:r>
              <a:rPr lang="en-US" sz="2400" i="1" dirty="0">
                <a:solidFill>
                  <a:schemeClr val="tx1"/>
                </a:solidFill>
              </a:rPr>
              <a:t>“</a:t>
            </a:r>
            <a:r>
              <a:rPr lang="en-US" sz="2400" b="1" i="1" dirty="0">
                <a:solidFill>
                  <a:schemeClr val="tx1"/>
                </a:solidFill>
              </a:rPr>
              <a:t>but</a:t>
            </a:r>
            <a:r>
              <a:rPr lang="en-US" sz="2400" i="1" dirty="0">
                <a:solidFill>
                  <a:schemeClr val="tx1"/>
                </a:solidFill>
              </a:rPr>
              <a:t>” </a:t>
            </a:r>
            <a:r>
              <a:rPr lang="en-US" sz="2400" b="1" dirty="0">
                <a:solidFill>
                  <a:schemeClr val="tx1"/>
                </a:solidFill>
              </a:rPr>
              <a:t>this</a:t>
            </a:r>
            <a:r>
              <a:rPr lang="en-US" sz="2400" dirty="0">
                <a:solidFill>
                  <a:schemeClr val="tx1"/>
                </a:solidFill>
              </a:rPr>
              <a:t>: </a:t>
            </a:r>
            <a:r>
              <a:rPr lang="en-US" sz="2400" i="1" dirty="0">
                <a:solidFill>
                  <a:schemeClr val="tx1"/>
                </a:solidFill>
              </a:rPr>
              <a:t>“</a:t>
            </a:r>
            <a:r>
              <a:rPr lang="en-US" sz="2400" b="1" i="1" dirty="0">
                <a:solidFill>
                  <a:schemeClr val="tx1"/>
                </a:solidFill>
              </a:rPr>
              <a:t>go and proclaim</a:t>
            </a:r>
            <a:r>
              <a:rPr lang="en-US" sz="2400" i="1" dirty="0">
                <a:solidFill>
                  <a:schemeClr val="tx1"/>
                </a:solidFill>
              </a:rPr>
              <a:t> … </a:t>
            </a:r>
            <a:r>
              <a:rPr lang="en-US" sz="2400" b="1" i="1" dirty="0">
                <a:solidFill>
                  <a:schemeClr val="tx1"/>
                </a:solidFill>
              </a:rPr>
              <a:t>the kingdom</a:t>
            </a:r>
            <a:r>
              <a:rPr lang="en-US" sz="2400" i="1" dirty="0">
                <a:solidFill>
                  <a:schemeClr val="tx1"/>
                </a:solidFill>
              </a:rPr>
              <a:t>.”</a:t>
            </a:r>
          </a:p>
          <a:p>
            <a:r>
              <a:rPr lang="en-US" sz="2400" dirty="0">
                <a:solidFill>
                  <a:schemeClr val="tx1"/>
                </a:solidFill>
              </a:rPr>
              <a:t>Do we see the urgency of this? (John 4:35)</a:t>
            </a:r>
          </a:p>
          <a:p>
            <a:r>
              <a:rPr lang="en-US" sz="2400" dirty="0">
                <a:solidFill>
                  <a:schemeClr val="tx1"/>
                </a:solidFill>
              </a:rPr>
              <a:t>What comes first? Family or the Lord? </a:t>
            </a:r>
            <a:br>
              <a:rPr lang="en-US" sz="2400" dirty="0">
                <a:solidFill>
                  <a:schemeClr val="tx1"/>
                </a:solidFill>
              </a:rPr>
            </a:br>
            <a:r>
              <a:rPr lang="en-US" sz="2400" dirty="0">
                <a:solidFill>
                  <a:schemeClr val="tx1"/>
                </a:solidFill>
              </a:rPr>
              <a:t>(Matthew 10:34-39; 1 Corinthians 7:35)</a:t>
            </a:r>
          </a:p>
          <a:p>
            <a:r>
              <a:rPr lang="en-US" sz="2400" dirty="0">
                <a:solidFill>
                  <a:schemeClr val="tx1"/>
                </a:solidFill>
              </a:rPr>
              <a:t>Will we be </a:t>
            </a:r>
            <a:r>
              <a:rPr lang="en-US" sz="2400" i="1" dirty="0">
                <a:solidFill>
                  <a:schemeClr val="tx1"/>
                </a:solidFill>
              </a:rPr>
              <a:t>“</a:t>
            </a:r>
            <a:r>
              <a:rPr lang="en-US" sz="2400" b="1" i="1" dirty="0">
                <a:solidFill>
                  <a:schemeClr val="tx1"/>
                </a:solidFill>
              </a:rPr>
              <a:t>useful to the Master</a:t>
            </a:r>
            <a:r>
              <a:rPr lang="en-US" sz="2400" i="1" dirty="0">
                <a:solidFill>
                  <a:schemeClr val="tx1"/>
                </a:solidFill>
              </a:rPr>
              <a:t>”?</a:t>
            </a:r>
            <a:r>
              <a:rPr lang="en-US" sz="2400" dirty="0">
                <a:solidFill>
                  <a:schemeClr val="tx1"/>
                </a:solidFill>
              </a:rPr>
              <a:t> (2 Timothy 2:21)</a:t>
            </a:r>
          </a:p>
        </p:txBody>
      </p:sp>
    </p:spTree>
    <p:extLst>
      <p:ext uri="{BB962C8B-B14F-4D97-AF65-F5344CB8AC3E}">
        <p14:creationId xmlns:p14="http://schemas.microsoft.com/office/powerpoint/2010/main" val="221093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“Follow Me …”</a:t>
            </a:r>
            <a:br>
              <a:rPr lang="en-US" dirty="0">
                <a:solidFill>
                  <a:schemeClr val="tx1"/>
                </a:solidFill>
              </a:rPr>
            </a:br>
            <a:r>
              <a:rPr lang="en-US" sz="2400" dirty="0">
                <a:solidFill>
                  <a:schemeClr val="tx1"/>
                </a:solidFill>
                <a:latin typeface="+mn-lt"/>
              </a:rPr>
              <a:t>Luke 9:57-62</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7854743" cy="3729611"/>
          </a:xfrm>
        </p:spPr>
        <p:txBody>
          <a:bodyPr>
            <a:spAutoFit/>
          </a:bodyPr>
          <a:lstStyle/>
          <a:p>
            <a:pPr marL="0" indent="0">
              <a:buNone/>
            </a:pPr>
            <a:r>
              <a:rPr lang="en-US" sz="2400" dirty="0">
                <a:solidFill>
                  <a:schemeClr val="tx1"/>
                </a:solidFill>
              </a:rPr>
              <a:t>A 3</a:t>
            </a:r>
            <a:r>
              <a:rPr lang="en-US" sz="2400" baseline="30000" dirty="0">
                <a:solidFill>
                  <a:schemeClr val="tx1"/>
                </a:solidFill>
              </a:rPr>
              <a:t>rd</a:t>
            </a:r>
            <a:r>
              <a:rPr lang="en-US" sz="2400" dirty="0">
                <a:solidFill>
                  <a:schemeClr val="tx1"/>
                </a:solidFill>
              </a:rPr>
              <a:t> person said:</a:t>
            </a:r>
          </a:p>
          <a:p>
            <a:pPr marL="0" indent="0">
              <a:buNone/>
            </a:pPr>
            <a:r>
              <a:rPr lang="en-US" sz="2400" i="1" dirty="0">
                <a:solidFill>
                  <a:schemeClr val="tx1"/>
                </a:solidFill>
              </a:rPr>
              <a:t>“</a:t>
            </a:r>
            <a:r>
              <a:rPr lang="en-US" sz="2400" b="1" i="1" dirty="0">
                <a:solidFill>
                  <a:schemeClr val="tx1"/>
                </a:solidFill>
              </a:rPr>
              <a:t>I will follow You, Lord; but first </a:t>
            </a:r>
            <a:r>
              <a:rPr lang="en-US" sz="2400" i="1" dirty="0">
                <a:solidFill>
                  <a:schemeClr val="tx1"/>
                </a:solidFill>
              </a:rPr>
              <a:t>permit me to say good-bye to those at home.”</a:t>
            </a:r>
            <a:r>
              <a:rPr lang="en-US" sz="2400" dirty="0">
                <a:solidFill>
                  <a:schemeClr val="tx1"/>
                </a:solidFill>
              </a:rPr>
              <a:t> (Luke 9:61)</a:t>
            </a:r>
          </a:p>
          <a:p>
            <a:pPr marL="0" indent="0">
              <a:buNone/>
            </a:pPr>
            <a:r>
              <a:rPr lang="en-US" sz="2400" dirty="0">
                <a:solidFill>
                  <a:schemeClr val="tx1"/>
                </a:solidFill>
              </a:rPr>
              <a:t>Reminder of Elisha before following Elijah. </a:t>
            </a:r>
            <a:br>
              <a:rPr lang="en-US" sz="2400" dirty="0">
                <a:solidFill>
                  <a:schemeClr val="tx1"/>
                </a:solidFill>
              </a:rPr>
            </a:br>
            <a:r>
              <a:rPr lang="en-US" sz="2400" dirty="0">
                <a:solidFill>
                  <a:schemeClr val="tx1"/>
                </a:solidFill>
              </a:rPr>
              <a:t>(1 Kings 19:19-21)</a:t>
            </a:r>
          </a:p>
          <a:p>
            <a:pPr marL="0" indent="0">
              <a:buNone/>
            </a:pPr>
            <a:r>
              <a:rPr lang="en-US" sz="2400" dirty="0">
                <a:solidFill>
                  <a:schemeClr val="tx1"/>
                </a:solidFill>
              </a:rPr>
              <a:t>Knowing the cost, would those </a:t>
            </a:r>
            <a:r>
              <a:rPr lang="en-US" sz="2400" i="1" dirty="0">
                <a:solidFill>
                  <a:schemeClr val="tx1"/>
                </a:solidFill>
              </a:rPr>
              <a:t>“</a:t>
            </a:r>
            <a:r>
              <a:rPr lang="en-US" sz="2400" b="1" i="1" dirty="0">
                <a:solidFill>
                  <a:schemeClr val="tx1"/>
                </a:solidFill>
              </a:rPr>
              <a:t>at home</a:t>
            </a:r>
            <a:r>
              <a:rPr lang="en-US" sz="2400" i="1" dirty="0">
                <a:solidFill>
                  <a:schemeClr val="tx1"/>
                </a:solidFill>
              </a:rPr>
              <a:t>”</a:t>
            </a:r>
            <a:r>
              <a:rPr lang="en-US" sz="2400" dirty="0">
                <a:solidFill>
                  <a:schemeClr val="tx1"/>
                </a:solidFill>
              </a:rPr>
              <a:t> be encouraging of his decision? (cf. Acts 21:12-13)</a:t>
            </a:r>
          </a:p>
          <a:p>
            <a:pPr marL="0" indent="0">
              <a:buNone/>
            </a:pPr>
            <a:r>
              <a:rPr lang="en-US" sz="2400" dirty="0">
                <a:solidFill>
                  <a:schemeClr val="tx1"/>
                </a:solidFill>
              </a:rPr>
              <a:t>Was he aware of the pull between the flesh and the Spirit?</a:t>
            </a:r>
          </a:p>
        </p:txBody>
      </p:sp>
    </p:spTree>
    <p:extLst>
      <p:ext uri="{BB962C8B-B14F-4D97-AF65-F5344CB8AC3E}">
        <p14:creationId xmlns:p14="http://schemas.microsoft.com/office/powerpoint/2010/main" val="57969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“Follow Me …”</a:t>
            </a:r>
            <a:br>
              <a:rPr lang="en-US" dirty="0">
                <a:solidFill>
                  <a:schemeClr val="tx1"/>
                </a:solidFill>
              </a:rPr>
            </a:br>
            <a:r>
              <a:rPr lang="en-US" sz="2400" dirty="0">
                <a:solidFill>
                  <a:schemeClr val="tx1"/>
                </a:solidFill>
                <a:latin typeface="+mn-lt"/>
              </a:rPr>
              <a:t>Luke 9:57-62</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566740"/>
            <a:ext cx="8284234" cy="5262979"/>
          </a:xfrm>
        </p:spPr>
        <p:txBody>
          <a:bodyPr wrap="square">
            <a:spAutoFit/>
          </a:bodyPr>
          <a:lstStyle/>
          <a:p>
            <a:pPr marL="0" indent="0">
              <a:lnSpc>
                <a:spcPct val="100000"/>
              </a:lnSpc>
              <a:spcBef>
                <a:spcPts val="0"/>
              </a:spcBef>
              <a:spcAft>
                <a:spcPts val="0"/>
              </a:spcAft>
              <a:buNone/>
            </a:pPr>
            <a:r>
              <a:rPr lang="en-US" sz="2400" dirty="0">
                <a:solidFill>
                  <a:schemeClr val="tx1"/>
                </a:solidFill>
              </a:rPr>
              <a:t>Jesus responded:</a:t>
            </a:r>
          </a:p>
          <a:p>
            <a:pPr marL="0" indent="0">
              <a:lnSpc>
                <a:spcPct val="100000"/>
              </a:lnSpc>
              <a:spcBef>
                <a:spcPts val="0"/>
              </a:spcBef>
              <a:spcAft>
                <a:spcPts val="0"/>
              </a:spcAft>
              <a:buNone/>
            </a:pPr>
            <a:r>
              <a:rPr lang="en-US" sz="2400" i="1" dirty="0">
                <a:solidFill>
                  <a:schemeClr val="tx1"/>
                </a:solidFill>
              </a:rPr>
              <a:t>“No one, </a:t>
            </a:r>
            <a:r>
              <a:rPr lang="en-US" sz="2400" b="1" i="1" dirty="0">
                <a:solidFill>
                  <a:schemeClr val="tx1"/>
                </a:solidFill>
              </a:rPr>
              <a:t>after putting his hand to the plow </a:t>
            </a:r>
            <a:r>
              <a:rPr lang="en-US" sz="2400" i="1" dirty="0">
                <a:solidFill>
                  <a:schemeClr val="tx1"/>
                </a:solidFill>
              </a:rPr>
              <a:t>and </a:t>
            </a:r>
            <a:r>
              <a:rPr lang="en-US" sz="2400" b="1" i="1" dirty="0">
                <a:solidFill>
                  <a:schemeClr val="tx1"/>
                </a:solidFill>
              </a:rPr>
              <a:t>looking back</a:t>
            </a:r>
            <a:r>
              <a:rPr lang="en-US" sz="2400" i="1" dirty="0">
                <a:solidFill>
                  <a:schemeClr val="tx1"/>
                </a:solidFill>
              </a:rPr>
              <a:t>, is </a:t>
            </a:r>
            <a:r>
              <a:rPr lang="en-US" sz="2400" b="1" i="1" dirty="0">
                <a:solidFill>
                  <a:schemeClr val="tx1"/>
                </a:solidFill>
              </a:rPr>
              <a:t>fit for the kingdom of God</a:t>
            </a:r>
            <a:r>
              <a:rPr lang="en-US" sz="2400" i="1" dirty="0">
                <a:solidFill>
                  <a:schemeClr val="tx1"/>
                </a:solidFill>
              </a:rPr>
              <a:t>.” </a:t>
            </a:r>
            <a:br>
              <a:rPr lang="en-US" sz="2400" i="1" dirty="0">
                <a:solidFill>
                  <a:schemeClr val="tx1"/>
                </a:solidFill>
              </a:rPr>
            </a:br>
            <a:r>
              <a:rPr lang="en-US" sz="2400" dirty="0">
                <a:solidFill>
                  <a:schemeClr val="tx1"/>
                </a:solidFill>
              </a:rPr>
              <a:t>(Luke 9:62)</a:t>
            </a:r>
          </a:p>
          <a:p>
            <a:pPr marL="0" indent="0">
              <a:lnSpc>
                <a:spcPct val="100000"/>
              </a:lnSpc>
              <a:spcBef>
                <a:spcPts val="0"/>
              </a:spcBef>
              <a:spcAft>
                <a:spcPts val="0"/>
              </a:spcAft>
              <a:buNone/>
            </a:pPr>
            <a:r>
              <a:rPr lang="en-US" sz="2400" i="1" dirty="0">
                <a:solidFill>
                  <a:schemeClr val="tx1"/>
                </a:solidFill>
              </a:rPr>
              <a:t>“</a:t>
            </a:r>
            <a:r>
              <a:rPr lang="en-US" sz="2400" b="1" i="1" dirty="0">
                <a:solidFill>
                  <a:schemeClr val="tx1"/>
                </a:solidFill>
              </a:rPr>
              <a:t>Putting our hand to the plow</a:t>
            </a:r>
            <a:r>
              <a:rPr lang="en-US" sz="2400" i="1" dirty="0">
                <a:solidFill>
                  <a:schemeClr val="tx1"/>
                </a:solidFill>
              </a:rPr>
              <a:t> …”</a:t>
            </a:r>
            <a:r>
              <a:rPr lang="en-US" sz="2400" dirty="0">
                <a:solidFill>
                  <a:schemeClr val="tx1"/>
                </a:solidFill>
              </a:rPr>
              <a:t> is a proverbial expression of the committed decision to undertake any particular endeavor or task.</a:t>
            </a:r>
          </a:p>
          <a:p>
            <a:pPr marL="0" indent="0">
              <a:lnSpc>
                <a:spcPct val="100000"/>
              </a:lnSpc>
              <a:spcBef>
                <a:spcPts val="0"/>
              </a:spcBef>
              <a:spcAft>
                <a:spcPts val="0"/>
              </a:spcAft>
              <a:buNone/>
            </a:pPr>
            <a:r>
              <a:rPr lang="en-US" sz="2400" i="1" dirty="0">
                <a:solidFill>
                  <a:schemeClr val="tx1"/>
                </a:solidFill>
              </a:rPr>
              <a:t>“… </a:t>
            </a:r>
            <a:r>
              <a:rPr lang="en-US" sz="2400" b="1" i="1" dirty="0">
                <a:solidFill>
                  <a:schemeClr val="tx1"/>
                </a:solidFill>
              </a:rPr>
              <a:t>and looking back</a:t>
            </a:r>
            <a:r>
              <a:rPr lang="en-US" sz="2400" i="1" dirty="0">
                <a:solidFill>
                  <a:schemeClr val="tx1"/>
                </a:solidFill>
              </a:rPr>
              <a:t> …”</a:t>
            </a:r>
            <a:r>
              <a:rPr lang="en-US" sz="2400" dirty="0">
                <a:solidFill>
                  <a:schemeClr val="tx1"/>
                </a:solidFill>
              </a:rPr>
              <a:t> is to regret the decision and commitment we’ve made. (Luke 17:32; Numbers 14:1-4;</a:t>
            </a:r>
            <a:br>
              <a:rPr lang="en-US" sz="2400" dirty="0">
                <a:solidFill>
                  <a:schemeClr val="tx1"/>
                </a:solidFill>
              </a:rPr>
            </a:br>
            <a:r>
              <a:rPr lang="en-US" sz="2400" dirty="0">
                <a:solidFill>
                  <a:schemeClr val="tx1"/>
                </a:solidFill>
              </a:rPr>
              <a:t>1 Peter 4:3)</a:t>
            </a:r>
          </a:p>
          <a:p>
            <a:pPr>
              <a:lnSpc>
                <a:spcPct val="100000"/>
              </a:lnSpc>
              <a:spcBef>
                <a:spcPts val="0"/>
              </a:spcBef>
              <a:spcAft>
                <a:spcPts val="0"/>
              </a:spcAft>
            </a:pPr>
            <a:r>
              <a:rPr lang="en-US" sz="2400" dirty="0">
                <a:solidFill>
                  <a:schemeClr val="tx1"/>
                </a:solidFill>
              </a:rPr>
              <a:t>Paul understood this point … </a:t>
            </a:r>
            <a:r>
              <a:rPr lang="en-US" sz="2400" i="1" dirty="0">
                <a:solidFill>
                  <a:schemeClr val="tx1"/>
                </a:solidFill>
              </a:rPr>
              <a:t>“</a:t>
            </a:r>
            <a:r>
              <a:rPr lang="en-US" sz="2400" b="1" i="1" dirty="0">
                <a:solidFill>
                  <a:schemeClr val="tx1"/>
                </a:solidFill>
              </a:rPr>
              <a:t>forgetting</a:t>
            </a:r>
            <a:r>
              <a:rPr lang="en-US" sz="2400" i="1" dirty="0">
                <a:solidFill>
                  <a:schemeClr val="tx1"/>
                </a:solidFill>
              </a:rPr>
              <a:t>” </a:t>
            </a:r>
            <a:r>
              <a:rPr lang="en-US" sz="2400" dirty="0">
                <a:solidFill>
                  <a:schemeClr val="tx1"/>
                </a:solidFill>
              </a:rPr>
              <a:t>and </a:t>
            </a:r>
            <a:r>
              <a:rPr lang="en-US" sz="2400" i="1" dirty="0">
                <a:solidFill>
                  <a:schemeClr val="tx1"/>
                </a:solidFill>
              </a:rPr>
              <a:t>“</a:t>
            </a:r>
            <a:r>
              <a:rPr lang="en-US" sz="2400" b="1" i="1" dirty="0">
                <a:solidFill>
                  <a:schemeClr val="tx1"/>
                </a:solidFill>
              </a:rPr>
              <a:t>pressing on</a:t>
            </a:r>
            <a:r>
              <a:rPr lang="en-US" sz="2400" i="1" dirty="0">
                <a:solidFill>
                  <a:schemeClr val="tx1"/>
                </a:solidFill>
              </a:rPr>
              <a:t>”!</a:t>
            </a:r>
            <a:r>
              <a:rPr lang="en-US" sz="2400" dirty="0">
                <a:solidFill>
                  <a:schemeClr val="tx1"/>
                </a:solidFill>
              </a:rPr>
              <a:t> (Philippians 3:7-16; cf. Matthew 19:27)</a:t>
            </a:r>
          </a:p>
          <a:p>
            <a:pPr>
              <a:lnSpc>
                <a:spcPct val="100000"/>
              </a:lnSpc>
              <a:spcBef>
                <a:spcPts val="0"/>
              </a:spcBef>
              <a:spcAft>
                <a:spcPts val="0"/>
              </a:spcAft>
            </a:pPr>
            <a:r>
              <a:rPr lang="en-US" sz="2400" dirty="0">
                <a:solidFill>
                  <a:schemeClr val="tx1"/>
                </a:solidFill>
              </a:rPr>
              <a:t>Everyone’s example of faith understood this! </a:t>
            </a:r>
            <a:br>
              <a:rPr lang="en-US" sz="2400" dirty="0">
                <a:solidFill>
                  <a:schemeClr val="tx1"/>
                </a:solidFill>
              </a:rPr>
            </a:br>
            <a:r>
              <a:rPr lang="en-US" sz="2400" dirty="0">
                <a:solidFill>
                  <a:schemeClr val="tx1"/>
                </a:solidFill>
              </a:rPr>
              <a:t>(Hebrews 11:13-16)</a:t>
            </a:r>
          </a:p>
        </p:txBody>
      </p:sp>
    </p:spTree>
    <p:extLst>
      <p:ext uri="{BB962C8B-B14F-4D97-AF65-F5344CB8AC3E}">
        <p14:creationId xmlns:p14="http://schemas.microsoft.com/office/powerpoint/2010/main" val="235886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a:xfrm>
            <a:off x="1028700" y="324466"/>
            <a:ext cx="7200900" cy="914096"/>
          </a:xfrm>
        </p:spPr>
        <p:txBody>
          <a:bodyPr>
            <a:spAutoFit/>
          </a:bodyPr>
          <a:lstStyle/>
          <a:p>
            <a:r>
              <a:rPr lang="en-US" dirty="0">
                <a:solidFill>
                  <a:schemeClr val="tx1"/>
                </a:solidFill>
              </a:rPr>
              <a:t>“Follow Me …”</a:t>
            </a:r>
            <a:br>
              <a:rPr lang="en-US" dirty="0">
                <a:solidFill>
                  <a:schemeClr val="tx1"/>
                </a:solidFill>
              </a:rPr>
            </a:br>
            <a:r>
              <a:rPr lang="en-US" sz="2400" dirty="0">
                <a:solidFill>
                  <a:schemeClr val="tx1"/>
                </a:solidFill>
                <a:latin typeface="+mn-lt"/>
              </a:rPr>
              <a:t>Luke 9:57-62</a:t>
            </a:r>
            <a:endParaRPr lang="en-US" dirty="0">
              <a:solidFill>
                <a:schemeClr val="tx1"/>
              </a:solidFill>
            </a:endParaRP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a:xfrm>
            <a:off x="707366" y="1695450"/>
            <a:ext cx="7992134" cy="5118196"/>
          </a:xfrm>
        </p:spPr>
        <p:txBody>
          <a:bodyPr>
            <a:spAutoFit/>
          </a:bodyPr>
          <a:lstStyle/>
          <a:p>
            <a:pPr marL="0" indent="0">
              <a:buNone/>
            </a:pPr>
            <a:r>
              <a:rPr lang="en-US" sz="2400" dirty="0">
                <a:solidFill>
                  <a:schemeClr val="tx1"/>
                </a:solidFill>
              </a:rPr>
              <a:t>The one who looks back, having put his hand to the plow, isn’t </a:t>
            </a:r>
            <a:r>
              <a:rPr lang="en-US" sz="2400" i="1" dirty="0">
                <a:solidFill>
                  <a:schemeClr val="tx1"/>
                </a:solidFill>
              </a:rPr>
              <a:t>“</a:t>
            </a:r>
            <a:r>
              <a:rPr lang="en-US" sz="2400" b="1" i="1" dirty="0">
                <a:solidFill>
                  <a:schemeClr val="tx1"/>
                </a:solidFill>
              </a:rPr>
              <a:t>fit</a:t>
            </a:r>
            <a:r>
              <a:rPr lang="en-US" sz="2400" i="1" dirty="0">
                <a:solidFill>
                  <a:schemeClr val="tx1"/>
                </a:solidFill>
              </a:rPr>
              <a:t>” </a:t>
            </a:r>
            <a:r>
              <a:rPr lang="en-US" sz="2400" dirty="0">
                <a:solidFill>
                  <a:schemeClr val="tx1"/>
                </a:solidFill>
              </a:rPr>
              <a:t>for the kingdom.</a:t>
            </a:r>
          </a:p>
          <a:p>
            <a:pPr marL="0" indent="0">
              <a:buNone/>
            </a:pPr>
            <a:r>
              <a:rPr lang="en-US" sz="2400" i="1" dirty="0">
                <a:solidFill>
                  <a:schemeClr val="tx1"/>
                </a:solidFill>
              </a:rPr>
              <a:t>“</a:t>
            </a:r>
            <a:r>
              <a:rPr lang="en-US" sz="2400" b="1" i="1" dirty="0">
                <a:solidFill>
                  <a:schemeClr val="tx1"/>
                </a:solidFill>
              </a:rPr>
              <a:t>Fit</a:t>
            </a:r>
            <a:r>
              <a:rPr lang="en-US" sz="2400" i="1" dirty="0">
                <a:solidFill>
                  <a:schemeClr val="tx1"/>
                </a:solidFill>
              </a:rPr>
              <a:t>” </a:t>
            </a:r>
            <a:r>
              <a:rPr lang="en-US" sz="2400" dirty="0">
                <a:solidFill>
                  <a:schemeClr val="tx1"/>
                </a:solidFill>
              </a:rPr>
              <a:t>means “well situated … fit, meet, proper … by implication, it means useful.” (Zodhiates)</a:t>
            </a:r>
          </a:p>
          <a:p>
            <a:pPr marL="0" indent="0">
              <a:buNone/>
            </a:pPr>
            <a:r>
              <a:rPr lang="en-US" sz="2400" dirty="0">
                <a:solidFill>
                  <a:schemeClr val="tx1"/>
                </a:solidFill>
              </a:rPr>
              <a:t>The one looking back isn’t appropriate or fit in the Lord’s kingdom because their commitment is compromised and is useless (Matthew 25:30; 2 Timothy 2:21)</a:t>
            </a:r>
          </a:p>
          <a:p>
            <a:pPr marL="0" indent="0">
              <a:spcBef>
                <a:spcPts val="300"/>
              </a:spcBef>
              <a:spcAft>
                <a:spcPts val="0"/>
              </a:spcAft>
              <a:buNone/>
            </a:pPr>
            <a:r>
              <a:rPr lang="en-US" sz="2400" dirty="0">
                <a:solidFill>
                  <a:schemeClr val="tx1"/>
                </a:solidFill>
              </a:rPr>
              <a:t>What is the effect of </a:t>
            </a:r>
            <a:r>
              <a:rPr lang="en-US" sz="2400" i="1" dirty="0">
                <a:solidFill>
                  <a:schemeClr val="tx1"/>
                </a:solidFill>
              </a:rPr>
              <a:t>“</a:t>
            </a:r>
            <a:r>
              <a:rPr lang="en-US" sz="2400" b="1" i="1" dirty="0">
                <a:solidFill>
                  <a:schemeClr val="tx1"/>
                </a:solidFill>
              </a:rPr>
              <a:t>looking back</a:t>
            </a:r>
            <a:r>
              <a:rPr lang="en-US" sz="2400" i="1" dirty="0">
                <a:solidFill>
                  <a:schemeClr val="tx1"/>
                </a:solidFill>
              </a:rPr>
              <a:t>” </a:t>
            </a:r>
            <a:r>
              <a:rPr lang="en-US" sz="2400" dirty="0">
                <a:solidFill>
                  <a:schemeClr val="tx1"/>
                </a:solidFill>
              </a:rPr>
              <a:t>on our:</a:t>
            </a:r>
          </a:p>
          <a:p>
            <a:pPr>
              <a:spcBef>
                <a:spcPts val="300"/>
              </a:spcBef>
              <a:spcAft>
                <a:spcPts val="0"/>
              </a:spcAft>
            </a:pPr>
            <a:r>
              <a:rPr lang="en-US" sz="2400" dirty="0">
                <a:solidFill>
                  <a:schemeClr val="tx1"/>
                </a:solidFill>
              </a:rPr>
              <a:t>Faith</a:t>
            </a:r>
          </a:p>
          <a:p>
            <a:pPr>
              <a:spcBef>
                <a:spcPts val="300"/>
              </a:spcBef>
              <a:spcAft>
                <a:spcPts val="0"/>
              </a:spcAft>
            </a:pPr>
            <a:r>
              <a:rPr lang="en-US" sz="2400" dirty="0">
                <a:solidFill>
                  <a:schemeClr val="tx1"/>
                </a:solidFill>
              </a:rPr>
              <a:t>Courage</a:t>
            </a:r>
          </a:p>
          <a:p>
            <a:pPr>
              <a:spcBef>
                <a:spcPts val="300"/>
              </a:spcBef>
              <a:spcAft>
                <a:spcPts val="0"/>
              </a:spcAft>
            </a:pPr>
            <a:r>
              <a:rPr lang="en-US" sz="2400" dirty="0">
                <a:solidFill>
                  <a:schemeClr val="tx1"/>
                </a:solidFill>
              </a:rPr>
              <a:t>Perseverance</a:t>
            </a:r>
          </a:p>
          <a:p>
            <a:pPr>
              <a:spcBef>
                <a:spcPts val="300"/>
              </a:spcBef>
              <a:spcAft>
                <a:spcPts val="0"/>
              </a:spcAft>
            </a:pPr>
            <a:r>
              <a:rPr lang="en-US" sz="2400" dirty="0">
                <a:solidFill>
                  <a:schemeClr val="tx1"/>
                </a:solidFill>
              </a:rPr>
              <a:t>Zeal</a:t>
            </a:r>
          </a:p>
          <a:p>
            <a:pPr>
              <a:spcBef>
                <a:spcPts val="300"/>
              </a:spcBef>
              <a:spcAft>
                <a:spcPts val="0"/>
              </a:spcAft>
            </a:pPr>
            <a:r>
              <a:rPr lang="en-US" sz="2400" dirty="0">
                <a:solidFill>
                  <a:schemeClr val="tx1"/>
                </a:solidFill>
              </a:rPr>
              <a:t>Love</a:t>
            </a:r>
          </a:p>
        </p:txBody>
      </p:sp>
    </p:spTree>
    <p:extLst>
      <p:ext uri="{BB962C8B-B14F-4D97-AF65-F5344CB8AC3E}">
        <p14:creationId xmlns:p14="http://schemas.microsoft.com/office/powerpoint/2010/main" val="1583721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3124</TotalTime>
  <Words>1906</Words>
  <Application>Microsoft Office PowerPoint</Application>
  <PresentationFormat>On-screen Show (4:3)</PresentationFormat>
  <Paragraphs>154</Paragraphs>
  <Slides>8</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Candara</vt:lpstr>
      <vt:lpstr>Franklin Gothic Book</vt:lpstr>
      <vt:lpstr>Impact</vt:lpstr>
      <vt:lpstr>Symbol</vt:lpstr>
      <vt:lpstr>TimesNewRomanPSMT</vt:lpstr>
      <vt:lpstr>Crop</vt:lpstr>
      <vt:lpstr>Lesson 13: In Jerusalem For the Feast</vt:lpstr>
      <vt:lpstr>“Follow Me …” Luke 9:57-62</vt:lpstr>
      <vt:lpstr>“Follow Me …” Luke 9:57-62</vt:lpstr>
      <vt:lpstr>“Follow Me …” Luke 9:57-62</vt:lpstr>
      <vt:lpstr>“Follow Me …” Luke 9:57-62</vt:lpstr>
      <vt:lpstr>“Follow Me …” Luke 9:57-62</vt:lpstr>
      <vt:lpstr>“Follow Me …” Luke 9:57-62</vt:lpstr>
      <vt:lpstr>“Follow Me …” Luke 9:57-62</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 Lesson 13 - (11-18-20)</dc:title>
  <dc:creator>Chris Simmons</dc:creator>
  <cp:lastModifiedBy>Richard Lidh</cp:lastModifiedBy>
  <cp:revision>9</cp:revision>
  <cp:lastPrinted>2020-11-20T15:31:23Z</cp:lastPrinted>
  <dcterms:created xsi:type="dcterms:W3CDTF">2011-11-13T00:33:04Z</dcterms:created>
  <dcterms:modified xsi:type="dcterms:W3CDTF">2020-11-20T15:31:26Z</dcterms:modified>
</cp:coreProperties>
</file>